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2"/>
  </p:notesMasterIdLst>
  <p:sldIdLst>
    <p:sldId id="257" r:id="rId3"/>
    <p:sldId id="332" r:id="rId4"/>
    <p:sldId id="423" r:id="rId5"/>
    <p:sldId id="424" r:id="rId6"/>
    <p:sldId id="426" r:id="rId7"/>
    <p:sldId id="425" r:id="rId8"/>
    <p:sldId id="340" r:id="rId9"/>
    <p:sldId id="395" r:id="rId10"/>
    <p:sldId id="396" r:id="rId11"/>
    <p:sldId id="412" r:id="rId12"/>
    <p:sldId id="397" r:id="rId13"/>
    <p:sldId id="399" r:id="rId14"/>
    <p:sldId id="413" r:id="rId15"/>
    <p:sldId id="341" r:id="rId16"/>
    <p:sldId id="398" r:id="rId17"/>
    <p:sldId id="414" r:id="rId18"/>
    <p:sldId id="394" r:id="rId19"/>
    <p:sldId id="342" r:id="rId20"/>
    <p:sldId id="346" r:id="rId21"/>
    <p:sldId id="345" r:id="rId22"/>
    <p:sldId id="347" r:id="rId23"/>
    <p:sldId id="349" r:id="rId24"/>
    <p:sldId id="350" r:id="rId25"/>
    <p:sldId id="402" r:id="rId26"/>
    <p:sldId id="427" r:id="rId27"/>
    <p:sldId id="392" r:id="rId28"/>
    <p:sldId id="393" r:id="rId29"/>
    <p:sldId id="343" r:id="rId30"/>
    <p:sldId id="344" r:id="rId31"/>
    <p:sldId id="420" r:id="rId32"/>
    <p:sldId id="351" r:id="rId33"/>
    <p:sldId id="352" r:id="rId34"/>
    <p:sldId id="355" r:id="rId35"/>
    <p:sldId id="356" r:id="rId36"/>
    <p:sldId id="357" r:id="rId37"/>
    <p:sldId id="358" r:id="rId38"/>
    <p:sldId id="361" r:id="rId39"/>
    <p:sldId id="363" r:id="rId40"/>
    <p:sldId id="421" r:id="rId41"/>
    <p:sldId id="365" r:id="rId42"/>
    <p:sldId id="303" r:id="rId43"/>
    <p:sldId id="403" r:id="rId44"/>
    <p:sldId id="325" r:id="rId45"/>
    <p:sldId id="428" r:id="rId46"/>
    <p:sldId id="429" r:id="rId47"/>
    <p:sldId id="430" r:id="rId48"/>
    <p:sldId id="326" r:id="rId49"/>
    <p:sldId id="431" r:id="rId50"/>
    <p:sldId id="432" r:id="rId51"/>
  </p:sldIdLst>
  <p:sldSz cx="9144000" cy="6858000" type="screen4x3"/>
  <p:notesSz cx="6858000" cy="9144000"/>
  <p:embeddedFontLst>
    <p:embeddedFont>
      <p:font typeface="Ubuntu" panose="020B0504030602030204" pitchFamily="34" charset="0"/>
      <p:regular r:id="rId53"/>
      <p:bold r:id="rId54"/>
      <p:italic r:id="rId55"/>
      <p:boldItalic r:id="rId56"/>
    </p:embeddedFont>
    <p:embeddedFont>
      <p:font typeface="Calibri" panose="020F0502020204030204" pitchFamily="34" charset="0"/>
      <p:regular r:id="rId57"/>
      <p:bold r:id="rId58"/>
      <p:italic r:id="rId59"/>
      <p:boldItalic r:id="rId60"/>
    </p:embeddedFont>
    <p:embeddedFont>
      <p:font typeface="Libre Baskerville" panose="02000000000000000000" pitchFamily="50" charset="0"/>
      <p:regular r:id="rId61"/>
      <p:bold r:id="rId62"/>
      <p:italic r:id="rId63"/>
    </p:embeddedFont>
    <p:embeddedFont>
      <p:font typeface="Ubuntu Light" panose="020B0304030602030204" pitchFamily="34" charset="0"/>
      <p:regular r:id="rId64"/>
      <p: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253">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0764" autoAdjust="0"/>
  </p:normalViewPr>
  <p:slideViewPr>
    <p:cSldViewPr>
      <p:cViewPr>
        <p:scale>
          <a:sx n="60" d="100"/>
          <a:sy n="60" d="100"/>
        </p:scale>
        <p:origin x="-984" y="-144"/>
      </p:cViewPr>
      <p:guideLst>
        <p:guide orient="horz" pos="3702"/>
        <p:guide pos="2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14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24708C-21D0-40D4-B3E5-879CC749C3E8}" type="datetimeFigureOut">
              <a:rPr lang="en-GB" smtClean="0"/>
              <a:pPr/>
              <a:t>30/05/2018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2F1948-C8E3-41C2-A3F5-F9BE586CBACB}" type="slidenum">
              <a:rPr lang="en-GB" smtClean="0"/>
              <a:pPr/>
              <a:t>‹#›</a:t>
            </a:fld>
            <a:endParaRPr lang="en-GB"/>
          </a:p>
        </p:txBody>
      </p:sp>
    </p:spTree>
    <p:extLst>
      <p:ext uri="{BB962C8B-B14F-4D97-AF65-F5344CB8AC3E}">
        <p14:creationId xmlns:p14="http://schemas.microsoft.com/office/powerpoint/2010/main" val="2049249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Build Africa </a:t>
            </a:r>
            <a:r>
              <a:rPr lang="en-GB" dirty="0" smtClean="0"/>
              <a:t>Presentation for Primary Schools</a:t>
            </a:r>
          </a:p>
          <a:p>
            <a:r>
              <a:rPr lang="en-GB" smtClean="0"/>
              <a:t>2018</a:t>
            </a:r>
            <a:endParaRPr lang="en-GB" dirty="0" smtClean="0"/>
          </a:p>
          <a:p>
            <a:endParaRPr lang="en-GB" dirty="0" smtClean="0"/>
          </a:p>
          <a:p>
            <a:r>
              <a:rPr lang="en-GB" dirty="0" smtClean="0"/>
              <a:t>This presentation will help teachers introduce </a:t>
            </a:r>
            <a:r>
              <a:rPr lang="en-GB" baseline="0" dirty="0" smtClean="0"/>
              <a:t>Build Africa to the school or class during Assembly and tell </a:t>
            </a:r>
            <a:r>
              <a:rPr lang="en-GB" dirty="0" smtClean="0"/>
              <a:t>students what </a:t>
            </a:r>
            <a:r>
              <a:rPr lang="en-GB" baseline="0" dirty="0" smtClean="0"/>
              <a:t>Build Africa does.</a:t>
            </a:r>
            <a:endParaRPr lang="en-GB" dirty="0" smtClean="0"/>
          </a:p>
          <a:p>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1</a:t>
            </a:fld>
            <a:endParaRPr lang="en-GB"/>
          </a:p>
        </p:txBody>
      </p:sp>
    </p:spTree>
    <p:extLst>
      <p:ext uri="{BB962C8B-B14F-4D97-AF65-F5344CB8AC3E}">
        <p14:creationId xmlns:p14="http://schemas.microsoft.com/office/powerpoint/2010/main" val="309653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 morning do you have breakfast before</a:t>
            </a:r>
            <a:r>
              <a:rPr lang="en-GB" baseline="0" dirty="0" smtClean="0"/>
              <a:t> going to school?</a:t>
            </a:r>
          </a:p>
          <a:p>
            <a:endParaRPr lang="en-GB" baseline="0" dirty="0" smtClean="0"/>
          </a:p>
          <a:p>
            <a:pPr marL="171450" indent="-171450">
              <a:buFont typeface="Arial" panose="020B0604020202020204" pitchFamily="34" charset="0"/>
              <a:buChar char="•"/>
            </a:pPr>
            <a:r>
              <a:rPr lang="en-GB" baseline="0" dirty="0" smtClean="0"/>
              <a:t>Where do you eat breakfast?</a:t>
            </a:r>
          </a:p>
          <a:p>
            <a:endParaRPr lang="en-GB" baseline="0" dirty="0" smtClean="0"/>
          </a:p>
          <a:p>
            <a:pPr marL="171450" indent="-171450">
              <a:buFont typeface="Arial" panose="020B0604020202020204" pitchFamily="34" charset="0"/>
              <a:buChar char="•"/>
            </a:pPr>
            <a:r>
              <a:rPr lang="en-GB" baseline="0" dirty="0" smtClean="0"/>
              <a:t>What does your kitchen look like?</a:t>
            </a:r>
          </a:p>
          <a:p>
            <a:endParaRPr lang="en-GB" baseline="0" dirty="0" smtClean="0"/>
          </a:p>
          <a:p>
            <a:pPr marL="171450" indent="-171450">
              <a:buFont typeface="Arial" panose="020B0604020202020204" pitchFamily="34" charset="0"/>
              <a:buChar char="•"/>
            </a:pPr>
            <a:r>
              <a:rPr lang="en-GB" baseline="0" dirty="0" smtClean="0"/>
              <a:t>What kind of things will you find in the kitchen?</a:t>
            </a:r>
          </a:p>
          <a:p>
            <a:r>
              <a:rPr lang="en-GB" baseline="0" dirty="0" smtClean="0"/>
              <a:t>    (Cooker, fridge, sink – with running water, lights – electricity, cupboards)</a:t>
            </a:r>
          </a:p>
          <a:p>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10</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what some kitchens looks</a:t>
            </a:r>
            <a:r>
              <a:rPr lang="en-GB" baseline="0" dirty="0" smtClean="0"/>
              <a:t> like in rural Kenya.</a:t>
            </a:r>
          </a:p>
          <a:p>
            <a:endParaRPr lang="en-GB" baseline="0" dirty="0" smtClean="0"/>
          </a:p>
          <a:p>
            <a:r>
              <a:rPr lang="en-GB" baseline="0" dirty="0" smtClean="0"/>
              <a:t>Although not all families have a room to cook in. Some families will cook on a fire outside their mud hut.</a:t>
            </a:r>
          </a:p>
          <a:p>
            <a:endParaRPr lang="en-GB" baseline="0" dirty="0" smtClean="0"/>
          </a:p>
          <a:p>
            <a:pPr marL="171450" indent="-171450">
              <a:buFont typeface="Arial" panose="020B0604020202020204" pitchFamily="34" charset="0"/>
              <a:buChar char="•"/>
            </a:pPr>
            <a:r>
              <a:rPr lang="en-GB" baseline="0" dirty="0" smtClean="0"/>
              <a:t>Can you see how they are cooking?</a:t>
            </a:r>
          </a:p>
          <a:p>
            <a:r>
              <a:rPr lang="en-GB" baseline="0" dirty="0" smtClean="0"/>
              <a:t>    (Fire on the floor)</a:t>
            </a:r>
          </a:p>
          <a:p>
            <a:endParaRPr lang="en-GB" baseline="0" dirty="0" smtClean="0"/>
          </a:p>
          <a:p>
            <a:pPr marL="171450" indent="-171450">
              <a:buFont typeface="Arial" panose="020B0604020202020204" pitchFamily="34" charset="0"/>
              <a:buChar char="•"/>
            </a:pPr>
            <a:r>
              <a:rPr lang="en-GB" baseline="0" dirty="0" smtClean="0"/>
              <a:t>What do you think it is like inside that kitchen?</a:t>
            </a:r>
          </a:p>
          <a:p>
            <a:r>
              <a:rPr lang="en-GB" baseline="0" dirty="0" smtClean="0"/>
              <a:t>    (Dark, smoky, dusty)</a:t>
            </a:r>
          </a:p>
          <a:p>
            <a:endParaRPr lang="en-GB" baseline="0" dirty="0" smtClean="0"/>
          </a:p>
          <a:p>
            <a:pPr marL="171450" indent="-171450">
              <a:buFont typeface="Arial" panose="020B0604020202020204" pitchFamily="34" charset="0"/>
              <a:buChar char="•"/>
            </a:pPr>
            <a:r>
              <a:rPr lang="en-GB" baseline="0" dirty="0" smtClean="0"/>
              <a:t>Can you see a sink?</a:t>
            </a:r>
          </a:p>
          <a:p>
            <a:endParaRPr lang="en-GB" baseline="0" dirty="0" smtClean="0"/>
          </a:p>
          <a:p>
            <a:pPr marL="171450" indent="-171450">
              <a:buFont typeface="Arial" panose="020B0604020202020204" pitchFamily="34" charset="0"/>
              <a:buChar char="•"/>
            </a:pPr>
            <a:r>
              <a:rPr lang="en-GB" baseline="0" dirty="0" smtClean="0"/>
              <a:t>How do think they wash the food they are going to eat?</a:t>
            </a:r>
          </a:p>
          <a:p>
            <a:pPr marL="171450" indent="-171450">
              <a:buFont typeface="Arial" panose="020B0604020202020204" pitchFamily="34" charset="0"/>
              <a:buChar char="•"/>
            </a:pPr>
            <a:r>
              <a:rPr lang="en-GB" baseline="0" dirty="0" smtClean="0"/>
              <a:t>Or wash their hands?</a:t>
            </a:r>
          </a:p>
          <a:p>
            <a:r>
              <a:rPr lang="en-GB" baseline="0" dirty="0" smtClean="0"/>
              <a:t>    (Fetch water from the river)</a:t>
            </a:r>
          </a:p>
          <a:p>
            <a:endParaRPr lang="en-GB" dirty="0"/>
          </a:p>
        </p:txBody>
      </p:sp>
      <p:sp>
        <p:nvSpPr>
          <p:cNvPr id="4" name="Slide Number Placeholder 3"/>
          <p:cNvSpPr>
            <a:spLocks noGrp="1"/>
          </p:cNvSpPr>
          <p:nvPr>
            <p:ph type="sldNum" sz="quarter" idx="10"/>
          </p:nvPr>
        </p:nvSpPr>
        <p:spPr/>
        <p:txBody>
          <a:bodyPr/>
          <a:lstStyle/>
          <a:p>
            <a:fld id="{362F1948-C8E3-41C2-A3F5-F9BE586CBACB}" type="slidenum">
              <a:rPr lang="en-GB" smtClean="0"/>
              <a:pPr/>
              <a:t>11</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smtClean="0"/>
              <a:t>After</a:t>
            </a:r>
            <a:r>
              <a:rPr lang="en-GB" baseline="0" dirty="0" smtClean="0"/>
              <a:t> you have had breakfast, it’s time to go to school.</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How do you get to school?</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Do you go in the car with your mother or father?</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Do you go in a school bus or ride a bicycle? Do you have your own bicycle?</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How many of you walk to school?</a:t>
            </a:r>
          </a:p>
        </p:txBody>
      </p:sp>
      <p:sp>
        <p:nvSpPr>
          <p:cNvPr id="4" name="Slide Number Placeholder 3"/>
          <p:cNvSpPr>
            <a:spLocks noGrp="1"/>
          </p:cNvSpPr>
          <p:nvPr>
            <p:ph type="sldNum" sz="quarter" idx="10"/>
          </p:nvPr>
        </p:nvSpPr>
        <p:spPr/>
        <p:txBody>
          <a:bodyPr/>
          <a:lstStyle/>
          <a:p>
            <a:fld id="{362F1948-C8E3-41C2-A3F5-F9BE586CBACB}" type="slidenum">
              <a:rPr lang="en-GB" smtClean="0"/>
              <a:pPr/>
              <a:t>12</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many said they walk to school?</a:t>
            </a:r>
          </a:p>
          <a:p>
            <a:endParaRPr lang="en-GB" dirty="0" smtClean="0"/>
          </a:p>
          <a:p>
            <a:pPr marL="171450" indent="-171450">
              <a:buFont typeface="Arial" panose="020B0604020202020204" pitchFamily="34" charset="0"/>
              <a:buChar char="•"/>
            </a:pPr>
            <a:r>
              <a:rPr lang="en-GB" dirty="0" smtClean="0"/>
              <a:t>How long does</a:t>
            </a:r>
            <a:r>
              <a:rPr lang="en-GB" baseline="0" dirty="0" smtClean="0"/>
              <a:t> it take you to walk to school?</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Do you get tired sometimes?</a:t>
            </a:r>
            <a:endParaRPr lang="en-GB" dirty="0"/>
          </a:p>
        </p:txBody>
      </p:sp>
      <p:sp>
        <p:nvSpPr>
          <p:cNvPr id="4" name="Slide Number Placeholder 3"/>
          <p:cNvSpPr>
            <a:spLocks noGrp="1"/>
          </p:cNvSpPr>
          <p:nvPr>
            <p:ph type="sldNum" sz="quarter" idx="10"/>
          </p:nvPr>
        </p:nvSpPr>
        <p:spPr/>
        <p:txBody>
          <a:bodyPr/>
          <a:lstStyle/>
          <a:p>
            <a:fld id="{362F1948-C8E3-41C2-A3F5-F9BE586CBACB}" type="slidenum">
              <a:rPr lang="en-GB" smtClean="0"/>
              <a:pPr/>
              <a:t>13</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Almost</a:t>
            </a:r>
            <a:r>
              <a:rPr lang="en-GB" baseline="0" dirty="0" smtClean="0"/>
              <a:t> all children in the village will begin their day having to walk to school because hardly anyone has a car.</a:t>
            </a:r>
          </a:p>
          <a:p>
            <a:endParaRPr lang="en-GB" baseline="0" dirty="0" smtClean="0"/>
          </a:p>
          <a:p>
            <a:r>
              <a:rPr lang="en-GB" baseline="0" dirty="0" smtClean="0"/>
              <a:t>A few children may be lucky enough to own a bicycle.</a:t>
            </a:r>
          </a:p>
          <a:p>
            <a:endParaRPr lang="en-GB" baseline="0" dirty="0" smtClean="0"/>
          </a:p>
          <a:p>
            <a:r>
              <a:rPr lang="en-GB" baseline="0" dirty="0" smtClean="0"/>
              <a:t>Most children have to walk and it can take a long time because they live quite far away from their school. </a:t>
            </a:r>
            <a:r>
              <a:rPr lang="en-GB" dirty="0" smtClean="0"/>
              <a:t>The</a:t>
            </a:r>
            <a:r>
              <a:rPr lang="en-GB" baseline="0" dirty="0" smtClean="0"/>
              <a:t> children have to walk along the paths in the bush.</a:t>
            </a:r>
          </a:p>
          <a:p>
            <a:endParaRPr lang="en-GB" baseline="0" dirty="0" smtClean="0"/>
          </a:p>
          <a:p>
            <a:r>
              <a:rPr lang="en-GB" baseline="0" dirty="0" smtClean="0"/>
              <a:t>And it gets hot in Africa!</a:t>
            </a:r>
          </a:p>
          <a:p>
            <a:endParaRPr lang="en-GB" baseline="0" dirty="0" smtClean="0"/>
          </a:p>
          <a:p>
            <a:pPr marL="171450" indent="-171450">
              <a:buFont typeface="Arial" panose="020B0604020202020204" pitchFamily="34" charset="0"/>
              <a:buChar char="•"/>
            </a:pPr>
            <a:r>
              <a:rPr lang="en-GB" baseline="0" dirty="0" smtClean="0"/>
              <a:t>Can you imagine if you had to walk a long way to school and it was hot?</a:t>
            </a:r>
          </a:p>
          <a:p>
            <a:pPr marL="171450" indent="-171450">
              <a:buFont typeface="Arial" panose="020B0604020202020204" pitchFamily="34" charset="0"/>
              <a:buChar char="•"/>
            </a:pPr>
            <a:r>
              <a:rPr lang="en-GB" baseline="0" dirty="0" smtClean="0"/>
              <a:t>Do you think you would be tired when you get to school?</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62F1948-C8E3-41C2-A3F5-F9BE586CBACB}" type="slidenum">
              <a:rPr lang="en-GB" smtClean="0"/>
              <a:pPr/>
              <a:t>14</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rgbClr val="FF0000"/>
                </a:solidFill>
              </a:rPr>
              <a:t>This is what many classrooms look like in rural Kenya and Uganda. The walls are made from sticks and mud.</a:t>
            </a:r>
          </a:p>
          <a:p>
            <a:endParaRPr lang="en-GB" dirty="0" smtClean="0">
              <a:solidFill>
                <a:srgbClr val="FF0000"/>
              </a:solidFill>
            </a:endParaRPr>
          </a:p>
          <a:p>
            <a:r>
              <a:rPr lang="en-GB" dirty="0" smtClean="0"/>
              <a:t>They will offer some shade from the sun but very little protection against the wind and rain.</a:t>
            </a:r>
          </a:p>
          <a:p>
            <a:endParaRPr lang="en-GB" dirty="0" smtClean="0"/>
          </a:p>
          <a:p>
            <a:r>
              <a:rPr lang="en-GB" dirty="0" smtClean="0"/>
              <a:t>Classrooms like this can easily fall down if there is a storm and that makes them unsafe to use.</a:t>
            </a:r>
          </a:p>
          <a:p>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It is vitally important that a school has safe, purpose-built classrooms that provide both pupils and teachers with shelter from the elements, enabling lessons to continue uninterrupted.</a:t>
            </a:r>
          </a:p>
          <a:p>
            <a:endParaRPr lang="en-US" sz="1200" i="1"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With many of the schools we partner, we find classes being held outside under the shade of trees or in make-shift structures, exposing children – and the few books they have – to the elements.</a:t>
            </a:r>
          </a:p>
        </p:txBody>
      </p:sp>
      <p:sp>
        <p:nvSpPr>
          <p:cNvPr id="4" name="Slide Number Placeholder 3"/>
          <p:cNvSpPr>
            <a:spLocks noGrp="1"/>
          </p:cNvSpPr>
          <p:nvPr>
            <p:ph type="sldNum" sz="quarter" idx="10"/>
          </p:nvPr>
        </p:nvSpPr>
        <p:spPr/>
        <p:txBody>
          <a:bodyPr/>
          <a:lstStyle/>
          <a:p>
            <a:fld id="{362F1948-C8E3-41C2-A3F5-F9BE586CBACB}" type="slidenum">
              <a:rPr lang="en-GB" smtClean="0"/>
              <a:pPr/>
              <a:t>15</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about your school</a:t>
            </a:r>
            <a:r>
              <a:rPr lang="en-US" baseline="0" dirty="0" smtClean="0"/>
              <a:t> and your classroom. Do you think it is easier for you to come to school and learn than it is for the children in Africa?</a:t>
            </a:r>
          </a:p>
          <a:p>
            <a:endParaRPr lang="en-US" baseline="0" dirty="0" smtClean="0"/>
          </a:p>
          <a:p>
            <a:r>
              <a:rPr lang="en-US" baseline="0" dirty="0" smtClean="0"/>
              <a:t>Why?</a:t>
            </a:r>
          </a:p>
          <a:p>
            <a:r>
              <a:rPr lang="en-US" baseline="0" dirty="0" smtClean="0"/>
              <a:t>(UK school is warm in winter, shady in summer, it is safe and not going to fall down in a storm, classrooms have enough desks for all the children, everyone has books)</a:t>
            </a:r>
            <a:endParaRPr lang="en-US" dirty="0"/>
          </a:p>
        </p:txBody>
      </p:sp>
      <p:sp>
        <p:nvSpPr>
          <p:cNvPr id="4" name="Slide Number Placeholder 3"/>
          <p:cNvSpPr>
            <a:spLocks noGrp="1"/>
          </p:cNvSpPr>
          <p:nvPr>
            <p:ph type="sldNum" sz="quarter" idx="10"/>
          </p:nvPr>
        </p:nvSpPr>
        <p:spPr/>
        <p:txBody>
          <a:bodyPr/>
          <a:lstStyle/>
          <a:p>
            <a:fld id="{362F1948-C8E3-41C2-A3F5-F9BE586CBACB}" type="slidenum">
              <a:rPr lang="en-GB" smtClean="0"/>
              <a:pPr/>
              <a:t>16</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2F1948-C8E3-41C2-A3F5-F9BE586CBACB}" type="slidenum">
              <a:rPr lang="en-GB" smtClean="0"/>
              <a:pPr/>
              <a:t>17</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What can you see in</a:t>
            </a:r>
            <a:r>
              <a:rPr lang="en-GB" baseline="0" dirty="0" smtClean="0"/>
              <a:t> this picture?</a:t>
            </a:r>
          </a:p>
          <a:p>
            <a:r>
              <a:rPr lang="en-GB" baseline="0" dirty="0" smtClean="0"/>
              <a:t>    (walls made of grass reeds, conditions are overcrowded)</a:t>
            </a:r>
          </a:p>
          <a:p>
            <a:endParaRPr lang="en-GB" dirty="0" smtClean="0"/>
          </a:p>
          <a:p>
            <a:pPr marL="171450" indent="-171450">
              <a:buFont typeface="Arial" panose="020B0604020202020204" pitchFamily="34" charset="0"/>
              <a:buChar char="•"/>
            </a:pPr>
            <a:r>
              <a:rPr lang="en-GB" dirty="0" smtClean="0"/>
              <a:t>It doesn’t look very comfortable,</a:t>
            </a:r>
            <a:r>
              <a:rPr lang="en-GB" baseline="0" dirty="0" smtClean="0"/>
              <a:t> does it?</a:t>
            </a:r>
          </a:p>
          <a:p>
            <a:pPr marL="171450" indent="-171450">
              <a:buFont typeface="Arial" panose="020B0604020202020204" pitchFamily="34" charset="0"/>
              <a:buChar char="•"/>
            </a:pPr>
            <a:r>
              <a:rPr lang="en-GB" baseline="0" dirty="0" smtClean="0"/>
              <a:t>Can you imagine how difficult it would be to have lessons like this?</a:t>
            </a:r>
          </a:p>
          <a:p>
            <a:endParaRPr lang="en-US" sz="1200" b="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To have children sitting comfortably at desks is a crucial component in improving the environment in which they learn.</a:t>
            </a:r>
            <a:r>
              <a:rPr lang="en-US" sz="1200" b="0" i="1" kern="1200" baseline="0" dirty="0" smtClean="0">
                <a:solidFill>
                  <a:schemeClr val="tx1"/>
                </a:solidFill>
                <a:latin typeface="+mn-lt"/>
                <a:ea typeface="+mn-ea"/>
                <a:cs typeface="+mn-cs"/>
              </a:rPr>
              <a:t> </a:t>
            </a:r>
          </a:p>
          <a:p>
            <a:endParaRPr lang="en-US" sz="1200" b="0" i="1" kern="1200" baseline="0" dirty="0" smtClean="0">
              <a:solidFill>
                <a:schemeClr val="tx1"/>
              </a:solidFill>
              <a:latin typeface="+mn-lt"/>
              <a:ea typeface="+mn-ea"/>
              <a:cs typeface="+mn-cs"/>
            </a:endParaRPr>
          </a:p>
          <a:p>
            <a:r>
              <a:rPr lang="en-US" sz="1200" b="0" i="1" kern="1200" baseline="0" dirty="0" smtClean="0">
                <a:solidFill>
                  <a:schemeClr val="tx1"/>
                </a:solidFill>
                <a:latin typeface="+mn-lt"/>
                <a:ea typeface="+mn-ea"/>
                <a:cs typeface="+mn-cs"/>
              </a:rPr>
              <a:t>With Government budgets overstretched in both Kenya and Uganda, there are just not enough classrooms with the space to accommodate the numbers of children needing to be </a:t>
            </a:r>
            <a:r>
              <a:rPr lang="en-US" sz="1200" i="1" kern="1200" dirty="0" smtClean="0">
                <a:solidFill>
                  <a:schemeClr val="tx1"/>
                </a:solidFill>
                <a:latin typeface="+mn-lt"/>
                <a:ea typeface="+mn-ea"/>
                <a:cs typeface="+mn-cs"/>
              </a:rPr>
              <a:t>off the ground and seated properly, attentive and ready to learn.</a:t>
            </a:r>
            <a:endParaRPr lang="en-US" i="1" dirty="0" smtClean="0"/>
          </a:p>
          <a:p>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18</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sometimes, there are no classrooms at all!</a:t>
            </a:r>
          </a:p>
          <a:p>
            <a:endParaRPr lang="en-US" dirty="0" smtClean="0"/>
          </a:p>
          <a:p>
            <a:r>
              <a:rPr lang="en-US" dirty="0" smtClean="0"/>
              <a:t>Then the teachers have to try</a:t>
            </a:r>
            <a:r>
              <a:rPr lang="en-US" baseline="0" dirty="0" smtClean="0"/>
              <a:t> and teach the class under a tree where there is shade.</a:t>
            </a:r>
          </a:p>
          <a:p>
            <a:endParaRPr lang="en-US" dirty="0" smtClean="0"/>
          </a:p>
          <a:p>
            <a:r>
              <a:rPr lang="en-US" dirty="0" smtClean="0"/>
              <a:t>It may be a treat for you to have a lesson outside sometimes in the summer, but can you imagine</a:t>
            </a:r>
            <a:r>
              <a:rPr lang="en-US" baseline="0" dirty="0" smtClean="0"/>
              <a:t> doing it every day?</a:t>
            </a:r>
          </a:p>
          <a:p>
            <a:endParaRPr lang="en-US" baseline="0" dirty="0" smtClean="0"/>
          </a:p>
          <a:p>
            <a:r>
              <a:rPr lang="en-US" baseline="0" dirty="0" smtClean="0"/>
              <a:t>What would it be like outside every day if it was very hot?</a:t>
            </a:r>
          </a:p>
          <a:p>
            <a:endParaRPr lang="en-US" b="0" dirty="0" smtClean="0"/>
          </a:p>
          <a:p>
            <a:r>
              <a:rPr lang="en-US" b="0" i="1" dirty="0" smtClean="0"/>
              <a:t>Quite often, a lack of pre-school classrooms means that the youngest children have to study under trees or in dangerous structures.</a:t>
            </a:r>
          </a:p>
          <a:p>
            <a:endParaRPr lang="en-US" b="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latin typeface="+mn-lt"/>
                <a:ea typeface="+mn-ea"/>
                <a:cs typeface="+mn-cs"/>
              </a:rPr>
              <a:t>Classes that are held outside miss an average 25% of their school days every year because when the rains come, children are simply sent home.</a:t>
            </a:r>
          </a:p>
          <a:p>
            <a:endParaRPr lang="en-US" b="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latin typeface="+mn-lt"/>
                <a:ea typeface="+mn-ea"/>
                <a:cs typeface="+mn-cs"/>
              </a:rPr>
              <a:t>Not having had a quality education themselves, most parents do not know the value of education and are not involved in the education of their children.</a:t>
            </a:r>
            <a:r>
              <a:rPr lang="en-US" sz="1200" b="0" i="1" kern="1200" baseline="0" dirty="0" smtClean="0">
                <a:solidFill>
                  <a:schemeClr val="tx1"/>
                </a:solidFill>
                <a:latin typeface="+mn-lt"/>
                <a:ea typeface="+mn-ea"/>
                <a:cs typeface="+mn-cs"/>
              </a:rPr>
              <a:t> Without </a:t>
            </a:r>
            <a:r>
              <a:rPr lang="en-US" sz="1200" b="0" i="1" kern="1200" dirty="0" smtClean="0">
                <a:solidFill>
                  <a:schemeClr val="tx1"/>
                </a:solidFill>
                <a:latin typeface="+mn-lt"/>
                <a:ea typeface="+mn-ea"/>
                <a:cs typeface="+mn-cs"/>
              </a:rPr>
              <a:t>training the school community does not hold authorities accountable for education quality.</a:t>
            </a:r>
            <a:endParaRPr lang="en-US" b="0" i="1" dirty="0" smtClean="0"/>
          </a:p>
          <a:p>
            <a:endParaRPr lang="en-US" b="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latin typeface="+mn-lt"/>
                <a:ea typeface="+mn-ea"/>
                <a:cs typeface="+mn-cs"/>
              </a:rPr>
              <a:t>And a lack of knowledge and training means parents are unable to support school development or access the resources they're entitled to.</a:t>
            </a:r>
            <a:endParaRPr lang="en-US" b="0" i="1" dirty="0" smtClean="0"/>
          </a:p>
          <a:p>
            <a:endParaRPr lang="en-US" b="0" dirty="0" smtClean="0"/>
          </a:p>
          <a:p>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19</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r>
              <a:rPr lang="en-GB" dirty="0" err="1" smtClean="0"/>
              <a:t>Jambo</a:t>
            </a:r>
            <a:r>
              <a:rPr lang="en-GB" dirty="0" smtClean="0"/>
              <a:t>’ is how to say ‘hello’ in </a:t>
            </a:r>
            <a:r>
              <a:rPr lang="en-US" dirty="0" smtClean="0"/>
              <a:t>Swahili.</a:t>
            </a:r>
          </a:p>
          <a:p>
            <a:endParaRPr lang="en-US" dirty="0" smtClean="0"/>
          </a:p>
          <a:p>
            <a:r>
              <a:rPr lang="en-GB" dirty="0" smtClean="0"/>
              <a:t>Swahili is one of the official</a:t>
            </a:r>
            <a:r>
              <a:rPr lang="en-GB" baseline="0" dirty="0" smtClean="0"/>
              <a:t> languages in Kenya and Uganda.</a:t>
            </a:r>
          </a:p>
          <a:p>
            <a:endParaRPr lang="en-GB" baseline="0" dirty="0" smtClean="0"/>
          </a:p>
          <a:p>
            <a:r>
              <a:rPr lang="en-GB" baseline="0" dirty="0" smtClean="0"/>
              <a:t>English is the other official language.</a:t>
            </a:r>
          </a:p>
        </p:txBody>
      </p:sp>
      <p:sp>
        <p:nvSpPr>
          <p:cNvPr id="4" name="Slide Number Placeholder 3"/>
          <p:cNvSpPr>
            <a:spLocks noGrp="1"/>
          </p:cNvSpPr>
          <p:nvPr>
            <p:ph type="sldNum" sz="quarter" idx="10"/>
          </p:nvPr>
        </p:nvSpPr>
        <p:spPr/>
        <p:txBody>
          <a:bodyPr/>
          <a:lstStyle/>
          <a:p>
            <a:fld id="{362F1948-C8E3-41C2-A3F5-F9BE586CBACB}" type="slidenum">
              <a:rPr lang="en-GB" smtClean="0"/>
              <a:pPr/>
              <a:t>2</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schools</a:t>
            </a:r>
            <a:r>
              <a:rPr lang="en-US" baseline="0" dirty="0" smtClean="0"/>
              <a:t> that Build Africa works with do not have the money to buy textbooks.</a:t>
            </a:r>
          </a:p>
          <a:p>
            <a:endParaRPr lang="en-US" baseline="0" dirty="0" smtClean="0"/>
          </a:p>
          <a:p>
            <a:r>
              <a:rPr lang="en-US" dirty="0" smtClean="0"/>
              <a:t>Can you imagine if you there were not enough </a:t>
            </a:r>
            <a:r>
              <a:rPr lang="en-US" baseline="0" dirty="0" smtClean="0"/>
              <a:t>books and you had to share with your classmates?</a:t>
            </a:r>
          </a:p>
          <a:p>
            <a:endParaRPr lang="en-US" baseline="0" dirty="0" smtClean="0"/>
          </a:p>
          <a:p>
            <a:r>
              <a:rPr lang="en-US" baseline="0" dirty="0" smtClean="0"/>
              <a:t>What would it be like if 5 or 10 of you had to share one book?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latin typeface="+mn-lt"/>
                <a:ea typeface="+mn-ea"/>
                <a:cs typeface="+mn-cs"/>
              </a:rPr>
              <a:t>Once again inadequate Government funding means teachers are poorly trained, and a lack of refresher teacher training results in lessons being conducted using old fashioned rote learning. New teaching methods and techniques are not applied</a:t>
            </a:r>
            <a:r>
              <a:rPr lang="en-US" sz="1200" b="0" i="1" kern="1200" baseline="0" dirty="0" smtClean="0">
                <a:solidFill>
                  <a:schemeClr val="tx1"/>
                </a:solidFill>
                <a:latin typeface="+mn-lt"/>
                <a:ea typeface="+mn-ea"/>
                <a:cs typeface="+mn-cs"/>
              </a:rPr>
              <a:t> a</a:t>
            </a:r>
            <a:r>
              <a:rPr lang="en-US" sz="1200" b="0" i="1" kern="1200" dirty="0" smtClean="0">
                <a:solidFill>
                  <a:schemeClr val="tx1"/>
                </a:solidFill>
                <a:latin typeface="+mn-lt"/>
                <a:ea typeface="+mn-ea"/>
                <a:cs typeface="+mn-cs"/>
              </a:rPr>
              <a:t>s teachers are not trained.</a:t>
            </a:r>
            <a:endParaRPr lang="en-GB" sz="1200" b="0" i="1" dirty="0" smtClean="0"/>
          </a:p>
          <a:p>
            <a:endParaRPr lang="en-US" b="0" i="1" dirty="0" smtClean="0"/>
          </a:p>
          <a:p>
            <a:r>
              <a:rPr lang="en-US" b="0" i="1" dirty="0" smtClean="0"/>
              <a:t>In poor and remote communities, and with</a:t>
            </a:r>
            <a:r>
              <a:rPr lang="en-US" b="0" i="1" baseline="0" dirty="0" smtClean="0"/>
              <a:t> minimal resources, t</a:t>
            </a:r>
            <a:r>
              <a:rPr lang="en-US" b="0" i="1" dirty="0" smtClean="0"/>
              <a:t>eachers are isolated and do not get the opportunity to visit and learn from good schools in the region.</a:t>
            </a:r>
          </a:p>
          <a:p>
            <a:endParaRPr lang="en-US" b="0" i="0" dirty="0" smtClean="0"/>
          </a:p>
          <a:p>
            <a:r>
              <a:rPr lang="en-US" b="0" i="0" dirty="0" smtClean="0"/>
              <a:t>Pupil - teacher ratio in Kenyan primary schools : 46.78 *</a:t>
            </a:r>
          </a:p>
          <a:p>
            <a:r>
              <a:rPr lang="en-US" b="0" i="0" dirty="0" smtClean="0"/>
              <a:t>	(drops to 29.68 in secondary schools) *</a:t>
            </a:r>
          </a:p>
          <a:p>
            <a:r>
              <a:rPr lang="en-US" b="0" i="0" dirty="0" smtClean="0"/>
              <a:t>Pupil - teacher ratio Ugandan, primary schools: 49.28 *</a:t>
            </a:r>
          </a:p>
          <a:p>
            <a:r>
              <a:rPr lang="en-US" b="0" i="0" dirty="0" smtClean="0"/>
              <a:t>	(drops to 17.91 in secondary schools</a:t>
            </a:r>
            <a:r>
              <a:rPr lang="en-US" b="0" i="0" baseline="0" dirty="0" smtClean="0"/>
              <a:t>) </a:t>
            </a:r>
            <a:r>
              <a:rPr lang="en-US" b="0" i="0" dirty="0" smtClean="0"/>
              <a:t>*</a:t>
            </a:r>
          </a:p>
          <a:p>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smtClean="0"/>
              <a:t>* World Data Bank 2009</a:t>
            </a:r>
          </a:p>
          <a:p>
            <a:endParaRPr lang="en-US" b="0" i="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20</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Poor and remote villages of Kenya and Uganda are badly affected by the lack of clean, safe water. Many people often get their water from streams and rivers that are used for drinking as well as washing, cleaning and irrigation. They are, more often than not, contaminated with excrement, making them breeding grounds for harmful bacteria and disease.</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Almost half of all Africans suffer from one of six main water-borne diseases*, the most prevalent ones being </a:t>
            </a:r>
            <a:r>
              <a:rPr lang="en-US" sz="1200" b="0" kern="1200" dirty="0" err="1" smtClean="0">
                <a:solidFill>
                  <a:schemeClr val="tx1"/>
                </a:solidFill>
                <a:latin typeface="+mn-lt"/>
                <a:ea typeface="+mn-ea"/>
                <a:cs typeface="+mn-cs"/>
              </a:rPr>
              <a:t>diarrhoea</a:t>
            </a:r>
            <a:r>
              <a:rPr lang="en-US" sz="1200" b="0" kern="1200" dirty="0" smtClean="0">
                <a:solidFill>
                  <a:schemeClr val="tx1"/>
                </a:solidFill>
                <a:latin typeface="+mn-lt"/>
                <a:ea typeface="+mn-ea"/>
                <a:cs typeface="+mn-cs"/>
              </a:rPr>
              <a:t> and cholera.</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Most schools do</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not have drinking water either, meaning pupils have to walk long distances to collect it or lack drinking water for the entire day.</a:t>
            </a:r>
          </a:p>
          <a:p>
            <a:endParaRPr lang="en-US" sz="1200" b="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 estimated 50,000 defective water supply installations exist in Africa.</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Examples of poorly maintained, dilapidated water infrastructures contaminated with soil and </a:t>
            </a:r>
            <a:r>
              <a:rPr lang="en-US" sz="1200" kern="1200" dirty="0" err="1" smtClean="0">
                <a:solidFill>
                  <a:schemeClr val="tx1"/>
                </a:solidFill>
                <a:latin typeface="+mn-lt"/>
                <a:ea typeface="+mn-ea"/>
                <a:cs typeface="+mn-cs"/>
              </a:rPr>
              <a:t>faeces</a:t>
            </a:r>
            <a:r>
              <a:rPr lang="en-US" sz="1200" kern="1200" dirty="0" smtClean="0">
                <a:solidFill>
                  <a:schemeClr val="tx1"/>
                </a:solidFill>
                <a:latin typeface="+mn-lt"/>
                <a:ea typeface="+mn-ea"/>
                <a:cs typeface="+mn-cs"/>
              </a:rPr>
              <a:t> bringing disease to rural communities are common.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situation occurs because donors, governments and NGOs build water points without engaging the community in discussion or investigating the cost of keeping boreholes clean and functioning in the long term. Once constructed, boreholes fall into disrepair because the local community is unable to afford the maintenance costs. If the community has the skills to undertake the repair, spare parts are often not easily available and an external mechanic is too expensive.</a:t>
            </a:r>
          </a:p>
          <a:p>
            <a:endParaRPr lang="en-US"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latin typeface="+mn-lt"/>
                <a:ea typeface="+mn-ea"/>
                <a:cs typeface="+mn-cs"/>
              </a:rPr>
              <a:t>* Africa</a:t>
            </a:r>
            <a:r>
              <a:rPr lang="en-US" sz="1200" b="0" i="1" kern="1200" baseline="0" dirty="0" smtClean="0">
                <a:solidFill>
                  <a:schemeClr val="tx1"/>
                </a:solidFill>
                <a:latin typeface="+mn-lt"/>
                <a:ea typeface="+mn-ea"/>
                <a:cs typeface="+mn-cs"/>
              </a:rPr>
              <a:t> Water Vision 2025</a:t>
            </a:r>
            <a:endParaRPr lang="en-US" sz="1200" b="0" i="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62F1948-C8E3-41C2-A3F5-F9BE586CBACB}" type="slidenum">
              <a:rPr lang="en-GB" smtClean="0"/>
              <a:pPr/>
              <a:t>21</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Most of the sanitation facilities at the schools we support are extremely poor and there are frequently no separate toilets for boys and girls. Typically, there are as many as 99 children per latrine stance, far exceeding even the national recommended average of 16:1.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Existing facilities are dilapidated, unsafe and unhygienic. Many children are forced to use the bush.</a:t>
            </a:r>
          </a:p>
          <a:p>
            <a:endParaRPr lang="en-US"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Illness, due to poor sanitation, is a huge cause of absenteeism. In addition, many older girls drop out of school because poor toilet facilities mean that they do not have the privacy they require, especially at certain times of the month.</a:t>
            </a:r>
            <a:r>
              <a:rPr lang="en-US" b="0" dirty="0" smtClean="0"/>
              <a:t> </a:t>
            </a:r>
            <a:r>
              <a:rPr lang="en-US" sz="1200" kern="1200" dirty="0" smtClean="0">
                <a:solidFill>
                  <a:schemeClr val="tx1"/>
                </a:solidFill>
                <a:latin typeface="+mn-lt"/>
                <a:ea typeface="+mn-ea"/>
                <a:cs typeface="+mn-cs"/>
              </a:rPr>
              <a:t>Teenage girls miss on average five days of school per month due to menstruation as families are simply unable to afford sanitary protection for them.</a:t>
            </a:r>
            <a:endParaRPr lang="en-US" b="0" dirty="0" smtClean="0"/>
          </a:p>
          <a:p>
            <a:endParaRPr lang="en-US"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general lack of knowledge about health and</a:t>
            </a:r>
            <a:r>
              <a:rPr lang="en-US" sz="120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hygiene i</a:t>
            </a:r>
            <a:r>
              <a:rPr lang="en-US" sz="1200" kern="1200" dirty="0" smtClean="0">
                <a:solidFill>
                  <a:schemeClr val="tx1"/>
                </a:solidFill>
                <a:latin typeface="+mn-lt"/>
                <a:ea typeface="+mn-ea"/>
                <a:cs typeface="+mn-cs"/>
              </a:rPr>
              <a:t>ssues contributes towards high levels of illness and children miss a lot of school, which means academic performance remains low.</a:t>
            </a:r>
            <a:r>
              <a:rPr lang="en-US" sz="1200" b="0" kern="1200" dirty="0" smtClean="0">
                <a:solidFill>
                  <a:schemeClr val="tx1"/>
                </a:solidFill>
                <a:latin typeface="+mn-lt"/>
                <a:ea typeface="+mn-ea"/>
                <a:cs typeface="+mn-cs"/>
              </a:rPr>
              <a:t> In Uganda, only 20% of schools have hand-washing facilities next to toilets. This means that infections and diseases spread relatively easily.</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62F1948-C8E3-41C2-A3F5-F9BE586CBACB}" type="slidenum">
              <a:rPr lang="en-GB" smtClean="0"/>
              <a:pPr/>
              <a:t>22</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Training and mentoring is vital to quality teaching, but few staff receive support beyond their basic qualification. Teachers often have to use outdated or ineffective methods that cause children’s education to suffer and lead to higher dropout rates. Poor support can also lead to a lack of motivation, meaning teachers don't show up for work or use their skills properly.</a:t>
            </a:r>
          </a:p>
          <a:p>
            <a:endParaRPr lang="en-US" dirty="0"/>
          </a:p>
        </p:txBody>
      </p:sp>
      <p:sp>
        <p:nvSpPr>
          <p:cNvPr id="4" name="Slide Number Placeholder 3"/>
          <p:cNvSpPr>
            <a:spLocks noGrp="1"/>
          </p:cNvSpPr>
          <p:nvPr>
            <p:ph type="sldNum" sz="quarter" idx="10"/>
          </p:nvPr>
        </p:nvSpPr>
        <p:spPr/>
        <p:txBody>
          <a:bodyPr/>
          <a:lstStyle/>
          <a:p>
            <a:fld id="{362F1948-C8E3-41C2-A3F5-F9BE586CBACB}" type="slidenum">
              <a:rPr lang="en-GB" smtClean="0"/>
              <a:pPr/>
              <a:t>23</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though the classrooms have got big holes in the walls</a:t>
            </a:r>
            <a:r>
              <a:rPr lang="en-US" baseline="0" dirty="0" smtClean="0"/>
              <a:t> and children have to sit on the floor and share textbooks, these children are still desperate to go to school and learn.</a:t>
            </a:r>
          </a:p>
          <a:p>
            <a:endParaRPr lang="en-US" baseline="0" dirty="0" smtClean="0"/>
          </a:p>
          <a:p>
            <a:pPr marL="171450" indent="-171450">
              <a:buFont typeface="Arial" panose="020B0604020202020204" pitchFamily="34" charset="0"/>
              <a:buChar char="•"/>
            </a:pPr>
            <a:r>
              <a:rPr lang="en-US" dirty="0" smtClean="0"/>
              <a:t>Why is it important to learn?</a:t>
            </a:r>
          </a:p>
          <a:p>
            <a:r>
              <a:rPr lang="en-US" dirty="0" smtClean="0"/>
              <a:t>    (Learn to read and write, learn to count and do sums, one day have a good</a:t>
            </a:r>
            <a:r>
              <a:rPr lang="en-US" baseline="0" dirty="0" smtClean="0"/>
              <a:t> job)</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62F1948-C8E3-41C2-A3F5-F9BE586CBACB}" type="slidenum">
              <a:rPr lang="en-GB" smtClean="0"/>
              <a:pPr/>
              <a:t>24</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445A5A-73EF-4016-A7F2-46929F57D189}"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1319076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class is being taught outside under a tree.</a:t>
            </a:r>
          </a:p>
          <a:p>
            <a:endParaRPr lang="en-US" dirty="0" smtClean="0"/>
          </a:p>
          <a:p>
            <a:r>
              <a:rPr lang="en-US" dirty="0" smtClean="0"/>
              <a:t>It looks like a nice shady tree but what do you think happens</a:t>
            </a:r>
            <a:r>
              <a:rPr lang="en-US" baseline="0" dirty="0" smtClean="0"/>
              <a:t> when it rains?</a:t>
            </a:r>
          </a:p>
          <a:p>
            <a:endParaRPr lang="en-US" baseline="0" dirty="0" smtClean="0"/>
          </a:p>
          <a:p>
            <a:r>
              <a:rPr lang="en-US" baseline="0" dirty="0" smtClean="0"/>
              <a:t>Everyone has to go home!</a:t>
            </a:r>
          </a:p>
          <a:p>
            <a:endParaRPr lang="en-US" baseline="0" dirty="0" smtClean="0"/>
          </a:p>
          <a:p>
            <a:r>
              <a:rPr lang="en-US" baseline="0" dirty="0" smtClean="0"/>
              <a:t>You can’t have a lesson sitting in the rain, can you?</a:t>
            </a:r>
          </a:p>
          <a:p>
            <a:endParaRPr lang="en-US" baseline="0" dirty="0" smtClean="0"/>
          </a:p>
          <a:p>
            <a:r>
              <a:rPr lang="en-US" baseline="0" dirty="0" smtClean="0"/>
              <a:t>During the rainy season, children are often sent home so they miss lots of lessons and don’t learn as much as they should.</a:t>
            </a:r>
            <a:endParaRPr lang="en-US" dirty="0"/>
          </a:p>
        </p:txBody>
      </p:sp>
      <p:sp>
        <p:nvSpPr>
          <p:cNvPr id="4" name="Slide Number Placeholder 3"/>
          <p:cNvSpPr>
            <a:spLocks noGrp="1"/>
          </p:cNvSpPr>
          <p:nvPr>
            <p:ph type="sldNum" sz="quarter" idx="10"/>
          </p:nvPr>
        </p:nvSpPr>
        <p:spPr/>
        <p:txBody>
          <a:bodyPr/>
          <a:lstStyle/>
          <a:p>
            <a:fld id="{362F1948-C8E3-41C2-A3F5-F9BE586CBACB}" type="slidenum">
              <a:rPr lang="en-GB" smtClean="0"/>
              <a:pPr/>
              <a:t>26</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Look at this classroom - what would happen when it rains?</a:t>
            </a:r>
          </a:p>
          <a:p>
            <a:r>
              <a:rPr lang="en-US" baseline="0" dirty="0" smtClean="0"/>
              <a:t>You might not able to hear the teacher talking.</a:t>
            </a:r>
          </a:p>
          <a:p>
            <a:r>
              <a:rPr lang="en-US" baseline="0" dirty="0" smtClean="0"/>
              <a:t>You might get wet! </a:t>
            </a:r>
          </a:p>
          <a:p>
            <a:endParaRPr lang="en-US" baseline="0" dirty="0" smtClean="0"/>
          </a:p>
          <a:p>
            <a:r>
              <a:rPr lang="en-US" baseline="0" dirty="0" smtClean="0"/>
              <a:t>And when the wind is blowing?</a:t>
            </a:r>
          </a:p>
          <a:p>
            <a:r>
              <a:rPr lang="en-US" dirty="0" smtClean="0"/>
              <a:t>The dust might blow in your eyes.</a:t>
            </a:r>
          </a:p>
          <a:p>
            <a:r>
              <a:rPr lang="en-US" dirty="0" smtClean="0"/>
              <a:t>Your book</a:t>
            </a:r>
            <a:r>
              <a:rPr lang="en-US" baseline="0" dirty="0" smtClean="0"/>
              <a:t> might get blown away.</a:t>
            </a:r>
          </a:p>
          <a:p>
            <a:r>
              <a:rPr lang="en-US" baseline="0" dirty="0" smtClean="0"/>
              <a:t>The wind might be very noisy and you can’t hear the teacher talking.</a:t>
            </a:r>
            <a:endParaRPr lang="en-US"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27</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if you didn’t have a desk and you wanted</a:t>
            </a:r>
            <a:r>
              <a:rPr lang="en-US" baseline="0" dirty="0" smtClean="0"/>
              <a:t> to concentrate when the teacher is talking?</a:t>
            </a:r>
          </a:p>
          <a:p>
            <a:endParaRPr lang="en-US" baseline="0" dirty="0" smtClean="0"/>
          </a:p>
          <a:p>
            <a:r>
              <a:rPr lang="en-US" baseline="0" dirty="0" smtClean="0"/>
              <a:t>It doesn’t look very easy to sit on the floor and have your book on your knee, does it?</a:t>
            </a:r>
          </a:p>
          <a:p>
            <a:endParaRPr lang="en-US" baseline="0" dirty="0" smtClean="0"/>
          </a:p>
          <a:p>
            <a:r>
              <a:rPr lang="en-US" baseline="0" dirty="0" smtClean="0"/>
              <a:t>Do you think it will be easy to learn if you were this little boy?</a:t>
            </a:r>
          </a:p>
          <a:p>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Many children at the schools we work with have no choice but to sit on the ground or the dusty floor because there are not enough desks – or simply none at all.</a:t>
            </a:r>
          </a:p>
          <a:p>
            <a:endParaRPr lang="en-US" sz="1200" i="1"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lack of desks means children sit uncomfortably on the ground making concentration and writing difficult and uniforms very dirty.</a:t>
            </a:r>
          </a:p>
          <a:p>
            <a:endParaRPr lang="en-US" sz="1200" b="0" i="1"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In these conditions pupils are ill-prepared for exams.</a:t>
            </a:r>
          </a:p>
          <a:p>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28</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if you don’t have books or pencils</a:t>
            </a:r>
            <a:r>
              <a:rPr lang="en-US" baseline="0" dirty="0" smtClean="0"/>
              <a:t> to practice your writing, how will you learn to write?</a:t>
            </a:r>
          </a:p>
          <a:p>
            <a:endParaRPr lang="en-US" baseline="0" dirty="0" smtClean="0"/>
          </a:p>
          <a:p>
            <a:r>
              <a:rPr lang="en-US" baseline="0" dirty="0" smtClean="0"/>
              <a:t>A lot of the younger classes do not have books. They have to practice their letters in the sand at their school.</a:t>
            </a:r>
            <a:endParaRPr lang="en-US" dirty="0" smtClean="0"/>
          </a:p>
          <a:p>
            <a:endParaRPr lang="en-US" sz="1200" b="0"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Good teachers require adequate teaching materials in order to deliver their message effectively to their pupils.</a:t>
            </a:r>
          </a:p>
          <a:p>
            <a:endParaRPr lang="en-US" sz="1200" b="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baseline="0" dirty="0" smtClean="0">
                <a:solidFill>
                  <a:schemeClr val="tx1"/>
                </a:solidFill>
                <a:latin typeface="+mn-lt"/>
                <a:ea typeface="+mn-ea"/>
                <a:cs typeface="+mn-cs"/>
              </a:rPr>
              <a:t>A </a:t>
            </a:r>
            <a:r>
              <a:rPr lang="en-US" sz="1200" b="0" i="1" kern="1200" dirty="0" smtClean="0">
                <a:solidFill>
                  <a:schemeClr val="tx1"/>
                </a:solidFill>
                <a:latin typeface="+mn-lt"/>
                <a:ea typeface="+mn-ea"/>
                <a:cs typeface="+mn-cs"/>
              </a:rPr>
              <a:t>lack of learning aids has a direct impact on the quality of education children are receiving.</a:t>
            </a:r>
            <a:endParaRPr lang="en-US" b="0" i="1" dirty="0" smtClean="0"/>
          </a:p>
          <a:p>
            <a:endParaRPr lang="en-US" sz="1200" b="0" i="1" kern="1200" baseline="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And the lack of text books means many children are unable to follow lessons.</a:t>
            </a:r>
          </a:p>
          <a:p>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29</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latin typeface="Ubuntu" panose="020B0504030602030204" pitchFamily="34" charset="0"/>
              </a:rPr>
              <a:t>Build Africa is an award-winning charity with 40 years of experience working in international development.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latin typeface="Ubuntu" panose="020B0504030602030204" pitchFamily="34" charset="0"/>
            </a:endParaRPr>
          </a:p>
          <a:p>
            <a:r>
              <a:rPr lang="en-GB" dirty="0" smtClean="0">
                <a:latin typeface="Ubuntu Light" panose="020B0304030602030204" pitchFamily="34" charset="0"/>
              </a:rPr>
              <a:t>Our vision is people in Africa leading happy, fulfilling lives. We understand the importance of partnering with African communities and our focus is on sustainable, community-led development in both our education and livelihoods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Ubuntu" panose="020B050403060203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Ubuntu" panose="020B0504030602030204" pitchFamily="34" charset="0"/>
                <a:ea typeface="+mn-ea"/>
                <a:cs typeface="+mn-cs"/>
              </a:rPr>
              <a:t>Our programme work is </a:t>
            </a:r>
            <a:r>
              <a:rPr lang="en-GB" sz="1200" kern="1200" baseline="0" dirty="0" smtClean="0">
                <a:solidFill>
                  <a:schemeClr val="tx1"/>
                </a:solidFill>
                <a:effectLst/>
                <a:latin typeface="Ubuntu" panose="020B0504030602030204" pitchFamily="34" charset="0"/>
                <a:ea typeface="+mn-ea"/>
                <a:cs typeface="+mn-cs"/>
              </a:rPr>
              <a:t>delivered by o</a:t>
            </a:r>
            <a:r>
              <a:rPr lang="en-GB" dirty="0" smtClean="0"/>
              <a:t>ur local partners Build Africa Uganda and Build Africa Kenya</a:t>
            </a:r>
            <a:r>
              <a:rPr lang="en-GB" sz="1200" kern="1200" dirty="0" smtClean="0">
                <a:solidFill>
                  <a:schemeClr val="tx1"/>
                </a:solidFill>
                <a:effectLst/>
                <a:latin typeface="Ubuntu" panose="020B0504030602030204" pitchFamily="34" charset="0"/>
                <a:ea typeface="+mn-ea"/>
                <a:cs typeface="+mn-cs"/>
              </a:rPr>
              <a:t>, where the teams</a:t>
            </a:r>
            <a:r>
              <a:rPr lang="en-GB" sz="1200" kern="1200" baseline="0" dirty="0" smtClean="0">
                <a:solidFill>
                  <a:schemeClr val="tx1"/>
                </a:solidFill>
                <a:effectLst/>
                <a:latin typeface="Ubuntu" panose="020B0504030602030204" pitchFamily="34" charset="0"/>
                <a:ea typeface="+mn-ea"/>
                <a:cs typeface="+mn-cs"/>
              </a:rPr>
              <a:t> </a:t>
            </a:r>
            <a:r>
              <a:rPr lang="en-GB" sz="1200" kern="1200" dirty="0" smtClean="0">
                <a:solidFill>
                  <a:schemeClr val="tx1"/>
                </a:solidFill>
                <a:effectLst/>
                <a:latin typeface="Ubuntu" panose="020B0504030602030204" pitchFamily="34" charset="0"/>
                <a:ea typeface="+mn-ea"/>
                <a:cs typeface="+mn-cs"/>
              </a:rPr>
              <a:t>work closely together to</a:t>
            </a:r>
            <a:r>
              <a:rPr lang="en-GB" sz="1200" kern="1200" baseline="0" dirty="0" smtClean="0">
                <a:solidFill>
                  <a:schemeClr val="tx1"/>
                </a:solidFill>
                <a:effectLst/>
                <a:latin typeface="Ubuntu" panose="020B0504030602030204" pitchFamily="34" charset="0"/>
                <a:ea typeface="+mn-ea"/>
                <a:cs typeface="+mn-cs"/>
              </a:rPr>
              <a:t> </a:t>
            </a:r>
            <a:r>
              <a:rPr lang="en-GB" sz="1200" kern="1200" dirty="0" smtClean="0">
                <a:solidFill>
                  <a:schemeClr val="tx1"/>
                </a:solidFill>
                <a:effectLst/>
                <a:latin typeface="Ubuntu" panose="020B0504030602030204" pitchFamily="34" charset="0"/>
                <a:ea typeface="+mn-ea"/>
                <a:cs typeface="+mn-cs"/>
              </a:rPr>
              <a:t>deliver our projects to hundreds of thousands of </a:t>
            </a:r>
            <a:r>
              <a:rPr lang="en-GB" sz="1200" kern="1200" baseline="0" dirty="0" smtClean="0">
                <a:solidFill>
                  <a:schemeClr val="tx1"/>
                </a:solidFill>
                <a:effectLst/>
                <a:latin typeface="Ubuntu" panose="020B0504030602030204" pitchFamily="34" charset="0"/>
                <a:ea typeface="+mn-ea"/>
                <a:cs typeface="+mn-cs"/>
              </a:rPr>
              <a:t>children and adults.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Ubuntu" panose="020B050403060203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Watch our videos to learn more about Build Africa:</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A </a:t>
            </a:r>
            <a:r>
              <a:rPr lang="en-GB" sz="1200" kern="1200" dirty="0" smtClean="0">
                <a:solidFill>
                  <a:schemeClr val="tx1"/>
                </a:solidFill>
                <a:latin typeface="+mn-lt"/>
                <a:ea typeface="+mn-ea"/>
                <a:cs typeface="+mn-cs"/>
              </a:rPr>
              <a:t>story about problem solving: https://www.youtube.com/watch?v=a5mIw8Oerag</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Time machine: https://</a:t>
            </a:r>
            <a:r>
              <a:rPr lang="en-GB" sz="1200" kern="1200" dirty="0" smtClean="0">
                <a:solidFill>
                  <a:schemeClr val="tx1"/>
                </a:solidFill>
                <a:latin typeface="+mn-lt"/>
                <a:ea typeface="+mn-ea"/>
                <a:cs typeface="+mn-cs"/>
              </a:rPr>
              <a:t>www.youtube.com/watch?v=roTcOzCy4hE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Literacy is the start of the story: https://www.youtube.com/watch?v=mftz1xdErdw</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B445A5A-73EF-4016-A7F2-46929F57D189}"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596129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Imagine if your teacher asked you to repeat numbers and letters over and over again. That wouldn’t be very interesting! </a:t>
            </a:r>
          </a:p>
          <a:p>
            <a:endParaRPr lang="en-GB" baseline="0" dirty="0" smtClean="0"/>
          </a:p>
          <a:p>
            <a:r>
              <a:rPr lang="en-GB" baseline="0" dirty="0" smtClean="0"/>
              <a:t>Sometimes the teachers don’t even turn up to school as they live such a long way away.</a:t>
            </a:r>
          </a:p>
          <a:p>
            <a:endParaRPr lang="en-GB" baseline="0" dirty="0" smtClean="0"/>
          </a:p>
          <a:p>
            <a:r>
              <a:rPr lang="en-GB" baseline="0" dirty="0" smtClean="0"/>
              <a:t>It’s important that teachers live close by and get good training and support from the school so they can deliver exciting lessons.</a:t>
            </a:r>
          </a:p>
        </p:txBody>
      </p:sp>
      <p:sp>
        <p:nvSpPr>
          <p:cNvPr id="4" name="Slide Number Placeholder 3"/>
          <p:cNvSpPr>
            <a:spLocks noGrp="1"/>
          </p:cNvSpPr>
          <p:nvPr>
            <p:ph type="sldNum" sz="quarter" idx="10"/>
          </p:nvPr>
        </p:nvSpPr>
        <p:spPr/>
        <p:txBody>
          <a:bodyPr/>
          <a:lstStyle/>
          <a:p>
            <a:fld id="{362F1948-C8E3-41C2-A3F5-F9BE586CBACB}" type="slidenum">
              <a:rPr lang="en-GB" smtClean="0"/>
              <a:pPr/>
              <a:t>30</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Kenya 78% of the adult population (people over age of 15) can read and write</a:t>
            </a:r>
            <a:r>
              <a:rPr lang="en-US" baseline="0" dirty="0" smtClean="0"/>
              <a:t> – this is much lower in rural areas.</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Uganda 73.8% of the adult population (people over age of 15) can read and write</a:t>
            </a:r>
            <a:r>
              <a:rPr lang="en-US" baseline="0" dirty="0" smtClean="0"/>
              <a:t>  – this is much lower in rural areas.</a:t>
            </a:r>
            <a:endParaRPr lang="en-US" dirty="0" smtClean="0"/>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smtClean="0"/>
              <a:t>* World Data Bank 2015</a:t>
            </a:r>
            <a:endParaRPr lang="en-US"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31</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latin typeface="+mn-lt"/>
                <a:ea typeface="+mn-ea"/>
                <a:cs typeface="+mn-cs"/>
              </a:rPr>
              <a:t>We want to ensure that rural children receive a quality education in a safe and secure environment that provides them with the knowledge, skills and competencies to continue to learn, grow into healthy adults and lead safe and productive lives.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Not only does Build Africa ensure that schools are built using good quality materials and adhere to government standards, but Build Africa’s involvement with a school encompasses the entire community and encourages empowerment and ownership by both students and parents for a long time to come.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By supporting a school for at least 7 years, and monitoring it until it is financially self-sufficient, Build Africa can give the school the best possible chance that once the opportunity of education has been provided, it is not taken away.</a:t>
            </a:r>
          </a:p>
          <a:p>
            <a:endParaRPr lang="en-US"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32</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We </a:t>
            </a:r>
            <a:r>
              <a:rPr lang="en-GB" sz="1200" kern="1200" dirty="0" smtClean="0">
                <a:solidFill>
                  <a:schemeClr val="tx1"/>
                </a:solidFill>
                <a:effectLst/>
                <a:latin typeface="+mn-lt"/>
                <a:ea typeface="+mn-ea"/>
                <a:cs typeface="+mn-cs"/>
              </a:rPr>
              <a:t>ensuing that schools are </a:t>
            </a:r>
            <a:r>
              <a:rPr lang="en-GB" sz="1200" b="1" kern="1200" dirty="0" smtClean="0">
                <a:solidFill>
                  <a:schemeClr val="tx1"/>
                </a:solidFill>
                <a:effectLst/>
                <a:latin typeface="+mn-lt"/>
                <a:ea typeface="+mn-ea"/>
                <a:cs typeface="+mn-cs"/>
              </a:rPr>
              <a:t>safe, healthy and well equipped</a:t>
            </a:r>
            <a:r>
              <a:rPr lang="en-GB" sz="1200" b="0" kern="1200" dirty="0" smtClean="0">
                <a:solidFill>
                  <a:schemeClr val="tx1"/>
                </a:solidFill>
                <a:effectLst/>
                <a:latin typeface="+mn-lt"/>
                <a:ea typeface="+mn-ea"/>
                <a:cs typeface="+mn-cs"/>
              </a:rPr>
              <a:t>,</a:t>
            </a:r>
            <a:r>
              <a:rPr lang="en-GB" sz="1200" b="0" kern="1200" baseline="0" dirty="0" smtClean="0">
                <a:solidFill>
                  <a:schemeClr val="tx1"/>
                </a:solidFill>
                <a:effectLst/>
                <a:latin typeface="+mn-lt"/>
                <a:ea typeface="+mn-ea"/>
                <a:cs typeface="+mn-cs"/>
              </a:rPr>
              <a:t> and that every child gets the chance to learn. </a:t>
            </a:r>
            <a:r>
              <a:rPr lang="en-GB" baseline="0" dirty="0" smtClean="0"/>
              <a:t>We aim to help children have the best possible education during their time at school in a safe and engaging environment.</a:t>
            </a:r>
          </a:p>
          <a:p>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33</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Inside the classrooms are light and there is a nice big blackboard</a:t>
            </a:r>
            <a:endParaRPr lang="en-US" dirty="0"/>
          </a:p>
        </p:txBody>
      </p:sp>
      <p:sp>
        <p:nvSpPr>
          <p:cNvPr id="4" name="Slide Number Placeholder 3"/>
          <p:cNvSpPr>
            <a:spLocks noGrp="1"/>
          </p:cNvSpPr>
          <p:nvPr>
            <p:ph type="sldNum" sz="quarter" idx="10"/>
          </p:nvPr>
        </p:nvSpPr>
        <p:spPr/>
        <p:txBody>
          <a:bodyPr/>
          <a:lstStyle/>
          <a:p>
            <a:fld id="{362F1948-C8E3-41C2-A3F5-F9BE586CBACB}" type="slidenum">
              <a:rPr lang="en-GB" smtClean="0"/>
              <a:pPr/>
              <a:t>34</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 Africa wants to buy desks for the</a:t>
            </a:r>
            <a:r>
              <a:rPr lang="en-US" baseline="0" dirty="0" smtClean="0"/>
              <a:t> classrooms at the schools in Kenya and Uganda.</a:t>
            </a:r>
          </a:p>
          <a:p>
            <a:endParaRPr lang="en-US" baseline="0" dirty="0" smtClean="0"/>
          </a:p>
          <a:p>
            <a:r>
              <a:rPr lang="en-US" baseline="0" dirty="0" smtClean="0"/>
              <a:t>So that the </a:t>
            </a:r>
            <a:r>
              <a:rPr lang="en-US" dirty="0" smtClean="0"/>
              <a:t>children do not have to sit on the floor.</a:t>
            </a:r>
          </a:p>
        </p:txBody>
      </p:sp>
      <p:sp>
        <p:nvSpPr>
          <p:cNvPr id="4" name="Slide Number Placeholder 3"/>
          <p:cNvSpPr>
            <a:spLocks noGrp="1"/>
          </p:cNvSpPr>
          <p:nvPr>
            <p:ph type="sldNum" sz="quarter" idx="10"/>
          </p:nvPr>
        </p:nvSpPr>
        <p:spPr/>
        <p:txBody>
          <a:bodyPr/>
          <a:lstStyle/>
          <a:p>
            <a:fld id="{362F1948-C8E3-41C2-A3F5-F9BE586CBACB}" type="slidenum">
              <a:rPr lang="en-GB" smtClean="0"/>
              <a:pPr/>
              <a:t>35</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Build Africa wants to buy lots of textbooks so</a:t>
            </a:r>
            <a:r>
              <a:rPr lang="en-US" baseline="0" dirty="0" smtClean="0"/>
              <a:t> each child will have their own textbook and they won’t have to share.</a:t>
            </a:r>
            <a:endParaRPr lang="en-US" dirty="0"/>
          </a:p>
        </p:txBody>
      </p:sp>
      <p:sp>
        <p:nvSpPr>
          <p:cNvPr id="4" name="Slide Number Placeholder 3"/>
          <p:cNvSpPr>
            <a:spLocks noGrp="1"/>
          </p:cNvSpPr>
          <p:nvPr>
            <p:ph type="sldNum" sz="quarter" idx="10"/>
          </p:nvPr>
        </p:nvSpPr>
        <p:spPr/>
        <p:txBody>
          <a:bodyPr/>
          <a:lstStyle/>
          <a:p>
            <a:fld id="{362F1948-C8E3-41C2-A3F5-F9BE586CBACB}" type="slidenum">
              <a:rPr lang="en-GB" smtClean="0"/>
              <a:pPr/>
              <a:t>36</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All of the efforts of the children, teachers and parents are undermined because their fundamental right to clean and safe drinking water is not being fulfilled.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borehole change everything, helping children to avoid diseases, and in the long run, stay in school and complete their education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Build Africa prevents water sources becoming a burden on the local community by completing a thorough assessment of the viability and sustainability of a borehole before it is installed.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Once a borehole has been built, community members are trained to maintain it and a maintenance kit is provided so that all the necessary tools are available.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water committee is established or an existing one is developed so that the community can effectively plan how the borehole will be managed and the long term monitoring of the school is extended to the borehole ensuring this infrastructure is sustainable.</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means that any borehole constructed by Build Africa will supply rural communities with safe, clean drinking water over a sustained period of time and limit the threat of disease.</a:t>
            </a:r>
            <a:endParaRPr lang="en-US" dirty="0" smtClean="0"/>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62F1948-C8E3-41C2-A3F5-F9BE586CBACB}" type="slidenum">
              <a:rPr lang="en-GB" smtClean="0"/>
              <a:pPr/>
              <a:t>37</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There are effective and practical solutions we can implement to ensure that poor sanitation facilities do not lead to sickness and absenteeism. Both are serious threats to the chances of children receiving a quality education and therefore to their future.</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work to ensure schools have adequate toilets and appropriate hand-washing facilities.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Separate and hygienic toilet facilities will improve sanitation levels, decrease sickness and ensure that girls have the privacy they need.</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 simple hand washing solution need not be expensive and we are working with schools encouraging them to place suitable facilities next to all their toilets.</a:t>
            </a:r>
          </a:p>
          <a:p>
            <a:endParaRPr lang="en-US"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38</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train teachers in child-focused teaching methods appropriate for each age group and connect them through collaborative networks to solve problems, making sure staff are motivated and well supported.</a:t>
            </a:r>
          </a:p>
          <a:p>
            <a:r>
              <a:rPr lang="en-GB" dirty="0" smtClean="0"/>
              <a:t>We help establish and monitor school policies and practices that promote and protect the welfare of children and teachers.</a:t>
            </a:r>
          </a:p>
          <a:p>
            <a:r>
              <a:rPr lang="en-GB" dirty="0" smtClean="0"/>
              <a:t>We ensure children learn important health, relationship and life skills so they have the power to make better decisions and become successful after leaving school.</a:t>
            </a:r>
            <a:endParaRPr lang="en-US"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39</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latin typeface="+mn-lt"/>
                <a:ea typeface="+mn-ea"/>
                <a:cs typeface="+mn-cs"/>
              </a:rPr>
              <a:t>Sustainable </a:t>
            </a:r>
            <a:r>
              <a:rPr lang="en-GB" sz="1200" b="1" kern="1200" dirty="0" smtClean="0">
                <a:solidFill>
                  <a:schemeClr val="tx1"/>
                </a:solidFill>
                <a:latin typeface="+mn-lt"/>
                <a:ea typeface="+mn-ea"/>
                <a:cs typeface="+mn-cs"/>
              </a:rPr>
              <a:t>Development Goal No. 4:</a:t>
            </a:r>
          </a:p>
          <a:p>
            <a:r>
              <a:rPr lang="en-GB" sz="1200" b="1" kern="1200" dirty="0" smtClean="0">
                <a:solidFill>
                  <a:schemeClr val="tx1"/>
                </a:solidFill>
                <a:latin typeface="+mn-lt"/>
                <a:ea typeface="+mn-ea"/>
                <a:cs typeface="+mn-cs"/>
              </a:rPr>
              <a:t>Ensure inclusive and equitable quality education and promote lifelong learning opportunities for all.</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Below are highlighted the targets within SDG No.4 which Build Africa will focus its impact measurements on:</a:t>
            </a:r>
          </a:p>
          <a:p>
            <a:r>
              <a:rPr lang="en-GB" sz="1200" kern="1200" dirty="0" smtClean="0">
                <a:solidFill>
                  <a:schemeClr val="tx1"/>
                </a:solidFill>
                <a:latin typeface="+mn-lt"/>
                <a:ea typeface="+mn-ea"/>
                <a:cs typeface="+mn-cs"/>
              </a:rPr>
              <a:t>4.1 - By 2030, ensure that all girls and boys complete free, equitable and quality primary and secondary education leading to relevant and effective learning outcomes</a:t>
            </a:r>
          </a:p>
          <a:p>
            <a:r>
              <a:rPr lang="en-GB" sz="1200" kern="1200" dirty="0" smtClean="0">
                <a:solidFill>
                  <a:schemeClr val="tx1"/>
                </a:solidFill>
                <a:latin typeface="+mn-lt"/>
                <a:ea typeface="+mn-ea"/>
                <a:cs typeface="+mn-cs"/>
              </a:rPr>
              <a:t>4.2 - By 2030, ensure that all girls and boys have access to quality early childhood development, care and pre-primary education so that they are ready for primary education</a:t>
            </a:r>
          </a:p>
          <a:p>
            <a:r>
              <a:rPr lang="en-GB" sz="1200" kern="1200" dirty="0" smtClean="0">
                <a:solidFill>
                  <a:schemeClr val="tx1"/>
                </a:solidFill>
                <a:latin typeface="+mn-lt"/>
                <a:ea typeface="+mn-ea"/>
                <a:cs typeface="+mn-cs"/>
              </a:rPr>
              <a:t>4.a - Build and upgrade education facilities that are child, disability and gender sensitive and provide safe, non-violent, inclusive and effective learning environments for all</a:t>
            </a:r>
            <a:endParaRPr lang="en-US" sz="1200" kern="1200" dirty="0" smtClean="0">
              <a:solidFill>
                <a:schemeClr val="tx1"/>
              </a:solidFill>
              <a:latin typeface="+mn-lt"/>
              <a:ea typeface="+mn-ea"/>
              <a:cs typeface="+mn-cs"/>
            </a:endParaRPr>
          </a:p>
          <a:p>
            <a:endParaRPr lang="en-GB" dirty="0" smtClean="0"/>
          </a:p>
          <a:p>
            <a:r>
              <a:rPr lang="en-GB" dirty="0" smtClean="0"/>
              <a:t>http://www.un.org/sustainabledevelopment/sustainable-development-goals/</a:t>
            </a:r>
          </a:p>
        </p:txBody>
      </p:sp>
      <p:sp>
        <p:nvSpPr>
          <p:cNvPr id="4" name="Slide Number Placeholder 3"/>
          <p:cNvSpPr>
            <a:spLocks noGrp="1"/>
          </p:cNvSpPr>
          <p:nvPr>
            <p:ph type="sldNum" sz="quarter" idx="10"/>
          </p:nvPr>
        </p:nvSpPr>
        <p:spPr/>
        <p:txBody>
          <a:bodyPr/>
          <a:lstStyle/>
          <a:p>
            <a:fld id="{EB445A5A-73EF-4016-A7F2-46929F57D189}" type="slidenum">
              <a:rPr lang="en-GB" smtClean="0"/>
              <a:t>4</a:t>
            </a:fld>
            <a:endParaRPr lang="en-GB"/>
          </a:p>
        </p:txBody>
      </p:sp>
    </p:spTree>
    <p:extLst>
      <p:ext uri="{BB962C8B-B14F-4D97-AF65-F5344CB8AC3E}">
        <p14:creationId xmlns:p14="http://schemas.microsoft.com/office/powerpoint/2010/main" val="33811756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www.build-africa.org/school-fundraising</a:t>
            </a:r>
          </a:p>
        </p:txBody>
      </p:sp>
      <p:sp>
        <p:nvSpPr>
          <p:cNvPr id="4" name="Slide Number Placeholder 3"/>
          <p:cNvSpPr>
            <a:spLocks noGrp="1"/>
          </p:cNvSpPr>
          <p:nvPr>
            <p:ph type="sldNum" sz="quarter" idx="10"/>
          </p:nvPr>
        </p:nvSpPr>
        <p:spPr/>
        <p:txBody>
          <a:bodyPr/>
          <a:lstStyle/>
          <a:p>
            <a:fld id="{362F1948-C8E3-41C2-A3F5-F9BE586CBACB}" type="slidenum">
              <a:rPr lang="en-GB" smtClean="0"/>
              <a:pPr/>
              <a:t>40</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latin typeface="Arial" pitchFamily="25" charset="0"/>
              </a:rPr>
              <a:t>There are lots of things you could do</a:t>
            </a:r>
            <a:r>
              <a:rPr lang="en-GB" sz="1200" baseline="0" dirty="0" smtClean="0">
                <a:latin typeface="Arial" pitchFamily="25" charset="0"/>
              </a:rPr>
              <a:t> to help Build Africa … </a:t>
            </a:r>
            <a:endParaRPr lang="en-GB" sz="1200" dirty="0" smtClean="0">
              <a:latin typeface="Arial" pitchFamily="25" charset="0"/>
            </a:endParaRPr>
          </a:p>
          <a:p>
            <a:pPr marL="228600" indent="-228600" eaLnBrk="1" hangingPunct="1"/>
            <a:endParaRPr lang="en-GB" sz="1200" dirty="0" smtClean="0">
              <a:latin typeface="Arial" pitchFamily="25" charset="0"/>
            </a:endParaRPr>
          </a:p>
          <a:p>
            <a:pPr marL="228600" indent="-228600" eaLnBrk="1" hangingPunct="1">
              <a:buFontTx/>
              <a:buAutoNum type="arabicPeriod"/>
            </a:pPr>
            <a:r>
              <a:rPr lang="en-GB" sz="1200" dirty="0" smtClean="0">
                <a:latin typeface="Arial" pitchFamily="25" charset="0"/>
              </a:rPr>
              <a:t>You could have lots of fun raising money– have you ever done a sponsored walk? Or had a dress up day at school? What about a School Quiz? Or cake sale to raise money? </a:t>
            </a:r>
          </a:p>
          <a:p>
            <a:pPr marL="228600" indent="-228600" eaLnBrk="1" hangingPunct="1">
              <a:buFontTx/>
              <a:buAutoNum type="arabicPeriod"/>
            </a:pPr>
            <a:endParaRPr lang="en-GB" sz="1200" dirty="0" smtClean="0">
              <a:latin typeface="Arial" pitchFamily="25" charset="0"/>
            </a:endParaRPr>
          </a:p>
          <a:p>
            <a:pPr marL="228600" indent="-228600" eaLnBrk="1" hangingPunct="1">
              <a:buFontTx/>
              <a:buAutoNum type="arabicPeriod"/>
            </a:pPr>
            <a:r>
              <a:rPr lang="en-GB" sz="1200" dirty="0" smtClean="0">
                <a:latin typeface="Arial" pitchFamily="25" charset="0"/>
              </a:rPr>
              <a:t>By telling all your family and friends about what we are doing together, more people get to hear about Build Africa and learn about the work we are doing. The more people who know, the more money we can raise, and the more children we can help to get a good education. Who knows, with a good education, a future President of Kenya or Uganda may come from a school, helped by the money that you have raised!</a:t>
            </a:r>
          </a:p>
          <a:p>
            <a:pPr marL="0" indent="0" eaLnBrk="1" hangingPunct="1">
              <a:buFontTx/>
              <a:buNone/>
            </a:pPr>
            <a:endParaRPr lang="en-GB" sz="1200" dirty="0" smtClean="0">
              <a:latin typeface="Arial" pitchFamily="25" charset="0"/>
            </a:endParaRPr>
          </a:p>
          <a:p>
            <a:pPr marL="0" indent="0" eaLnBrk="1" hangingPunct="1">
              <a:buFontTx/>
              <a:buNone/>
            </a:pPr>
            <a:endParaRPr lang="en-GB" sz="1200" dirty="0" smtClean="0">
              <a:latin typeface="Arial" pitchFamily="25" charset="0"/>
            </a:endParaRPr>
          </a:p>
          <a:p>
            <a:pPr marL="228600" indent="-228600" eaLnBrk="1" hangingPunct="1">
              <a:buFontTx/>
              <a:buNone/>
            </a:pPr>
            <a:r>
              <a:rPr lang="en-GB" sz="1200" dirty="0" smtClean="0">
                <a:latin typeface="Arial" pitchFamily="25" charset="0"/>
              </a:rPr>
              <a:t>Build Africa has</a:t>
            </a:r>
            <a:r>
              <a:rPr lang="en-GB" sz="1200" baseline="0" dirty="0" smtClean="0">
                <a:latin typeface="Arial" pitchFamily="25" charset="0"/>
              </a:rPr>
              <a:t> lots of ideas to help you raise lots of money and have lots of fun at the same time! </a:t>
            </a:r>
            <a:endParaRPr lang="en-GB" sz="1200" dirty="0" smtClean="0">
              <a:latin typeface="Arial" pitchFamily="25" charset="0"/>
            </a:endParaRPr>
          </a:p>
          <a:p>
            <a:pPr marL="228600" indent="-228600" eaLnBrk="1" hangingPunct="1">
              <a:buFontTx/>
              <a:buNone/>
            </a:pPr>
            <a:endParaRPr lang="en-GB" sz="1200" dirty="0" smtClean="0">
              <a:latin typeface="Arial" pitchFamily="25" charset="0"/>
            </a:endParaRPr>
          </a:p>
          <a:p>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41</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latin typeface="Arial" pitchFamily="25" charset="0"/>
              </a:rPr>
              <a:t>There are lots of things you could do</a:t>
            </a:r>
            <a:r>
              <a:rPr lang="en-GB" sz="1200" baseline="0" dirty="0" smtClean="0">
                <a:latin typeface="Arial" pitchFamily="25" charset="0"/>
              </a:rPr>
              <a:t> to help Build Africa … </a:t>
            </a:r>
            <a:endParaRPr lang="en-GB" sz="1200" dirty="0" smtClean="0">
              <a:latin typeface="Arial" pitchFamily="25" charset="0"/>
            </a:endParaRPr>
          </a:p>
          <a:p>
            <a:pPr marL="228600" indent="-228600" eaLnBrk="1" hangingPunct="1"/>
            <a:endParaRPr lang="en-GB" sz="1200" dirty="0" smtClean="0">
              <a:latin typeface="Arial" pitchFamily="25" charset="0"/>
            </a:endParaRPr>
          </a:p>
          <a:p>
            <a:pPr marL="228600" indent="-228600" eaLnBrk="1" hangingPunct="1">
              <a:buFontTx/>
              <a:buAutoNum type="arabicPeriod"/>
            </a:pPr>
            <a:r>
              <a:rPr lang="en-GB" sz="1200" dirty="0" smtClean="0">
                <a:latin typeface="Arial" pitchFamily="25" charset="0"/>
              </a:rPr>
              <a:t>You could have lots of fun raising money to help children get a good education– have you ever done a sponsored walk? Or had a dress up day at school? What about a School Quiz? Or cake sale to raise money? </a:t>
            </a:r>
          </a:p>
          <a:p>
            <a:pPr marL="228600" indent="-228600" eaLnBrk="1" hangingPunct="1">
              <a:buFontTx/>
              <a:buAutoNum type="arabicPeriod"/>
            </a:pPr>
            <a:endParaRPr lang="en-GB" sz="1200" dirty="0" smtClean="0">
              <a:latin typeface="Arial" pitchFamily="25" charset="0"/>
            </a:endParaRPr>
          </a:p>
          <a:p>
            <a:pPr marL="228600" indent="-228600" eaLnBrk="1" hangingPunct="1">
              <a:buFontTx/>
              <a:buAutoNum type="arabicPeriod"/>
            </a:pPr>
            <a:r>
              <a:rPr lang="en-GB" sz="1200" dirty="0" smtClean="0">
                <a:latin typeface="Arial" pitchFamily="25" charset="0"/>
              </a:rPr>
              <a:t>By telling all your family and friends about what we are doing together, more people get to hear about Build Africa and learn about the work we are doing. The more people who know, the more money we can raise, and the more children we can help to get a good education. Who knows, with a good education, a future President of Kenya or Uganda may come from a school, helped by the money that you have raised!</a:t>
            </a:r>
          </a:p>
          <a:p>
            <a:pPr marL="0" indent="0" eaLnBrk="1" hangingPunct="1">
              <a:buFontTx/>
              <a:buNone/>
            </a:pPr>
            <a:endParaRPr lang="en-GB" sz="1200" dirty="0" smtClean="0">
              <a:latin typeface="Arial" pitchFamily="25" charset="0"/>
            </a:endParaRPr>
          </a:p>
          <a:p>
            <a:pPr marL="0" indent="0" eaLnBrk="1" hangingPunct="1">
              <a:buFontTx/>
              <a:buNone/>
            </a:pPr>
            <a:endParaRPr lang="en-GB" sz="1200" dirty="0" smtClean="0">
              <a:latin typeface="Arial" pitchFamily="25" charset="0"/>
            </a:endParaRPr>
          </a:p>
          <a:p>
            <a:pPr marL="228600" indent="-228600" eaLnBrk="1" hangingPunct="1">
              <a:buFontTx/>
              <a:buNone/>
            </a:pPr>
            <a:r>
              <a:rPr lang="en-GB" sz="1200" dirty="0" smtClean="0">
                <a:latin typeface="Arial" pitchFamily="25" charset="0"/>
              </a:rPr>
              <a:t>Build Africa has</a:t>
            </a:r>
            <a:r>
              <a:rPr lang="en-GB" sz="1200" baseline="0" dirty="0" smtClean="0">
                <a:latin typeface="Arial" pitchFamily="25" charset="0"/>
              </a:rPr>
              <a:t> lots of ideas to help you raise lots of money and have lots of fun at the same time! </a:t>
            </a:r>
            <a:endParaRPr lang="en-GB" sz="1200" dirty="0" smtClean="0">
              <a:latin typeface="Arial" pitchFamily="25" charset="0"/>
            </a:endParaRPr>
          </a:p>
          <a:p>
            <a:pPr marL="228600" indent="-228600" eaLnBrk="1" hangingPunct="1">
              <a:buFontTx/>
              <a:buNone/>
            </a:pPr>
            <a:endParaRPr lang="en-GB" sz="1200" dirty="0" smtClean="0">
              <a:latin typeface="Arial" pitchFamily="25" charset="0"/>
            </a:endParaRPr>
          </a:p>
          <a:p>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42</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School linking provides a unique opportunity to impact the lives of hundreds of pupils in both the UK and Africa. Not only will your pupils learn about global citizenship issues, but the financial support provided to your linked school will have a life-changing impact.</a:t>
            </a:r>
          </a:p>
          <a:p>
            <a:endParaRPr lang="en-US" baseline="0" dirty="0" smtClean="0"/>
          </a:p>
          <a:p>
            <a:r>
              <a:rPr lang="en-US" baseline="0" dirty="0" smtClean="0"/>
              <a:t>Find out more about our School Linking </a:t>
            </a:r>
            <a:r>
              <a:rPr lang="en-US" baseline="0" dirty="0" err="1" smtClean="0"/>
              <a:t>Programme</a:t>
            </a:r>
            <a:r>
              <a:rPr lang="en-US" baseline="0" dirty="0" smtClean="0"/>
              <a:t> … www.build-africa.org/school-linking</a:t>
            </a:r>
          </a:p>
          <a:p>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43</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Ubuntu Light" panose="020B0304030602030204" pitchFamily="34" charset="0"/>
                <a:cs typeface="Ubuntu"/>
              </a:rPr>
              <a:t>Whether you are planning a one off event or would like to link with a school in Africa, we will work closely with you and provide all the information you need to keep pupils, parents and teachers engaged and motivated.</a:t>
            </a:r>
          </a:p>
          <a:p>
            <a:endParaRPr lang="en-GB" sz="1200" dirty="0" smtClean="0">
              <a:latin typeface="Arial" pitchFamily="25" charset="0"/>
            </a:endParaRPr>
          </a:p>
          <a:p>
            <a:r>
              <a:rPr lang="en-GB" sz="1200" dirty="0" smtClean="0">
                <a:latin typeface="Arial" pitchFamily="25" charset="0"/>
              </a:rPr>
              <a:t>Available to download off the website … </a:t>
            </a:r>
            <a:r>
              <a:rPr lang="en-US" sz="1200" dirty="0" smtClean="0">
                <a:latin typeface="Arial" pitchFamily="25" charset="0"/>
              </a:rPr>
              <a:t>http://www.build-africa.org/school-fundraising-resources</a:t>
            </a:r>
            <a:endParaRPr lang="en-GB" sz="1200" dirty="0" smtClean="0">
              <a:latin typeface="Arial" pitchFamily="25" charset="0"/>
            </a:endParaRPr>
          </a:p>
          <a:p>
            <a:endParaRPr lang="en-GB" sz="1200" dirty="0" smtClean="0">
              <a:latin typeface="Arial" pitchFamily="25" charset="0"/>
            </a:endParaRPr>
          </a:p>
          <a:p>
            <a:r>
              <a:rPr lang="en-GB" sz="1200" dirty="0" smtClean="0">
                <a:latin typeface="Arial" pitchFamily="25" charset="0"/>
              </a:rPr>
              <a:t>Or </a:t>
            </a:r>
            <a:r>
              <a:rPr lang="en-US" sz="1200" kern="1200" dirty="0" smtClean="0">
                <a:solidFill>
                  <a:schemeClr val="tx1"/>
                </a:solidFill>
                <a:latin typeface="+mn-lt"/>
                <a:ea typeface="+mn-ea"/>
                <a:cs typeface="+mn-cs"/>
              </a:rPr>
              <a:t>ask us for printed copies of the fundraising pack, as well as Build Africa balloons and collection tins for your events.</a:t>
            </a:r>
            <a:endParaRPr lang="en-GB" sz="1200" baseline="0" dirty="0" smtClean="0">
              <a:latin typeface="Arial" pitchFamily="25" charset="0"/>
            </a:endParaRPr>
          </a:p>
          <a:p>
            <a:endParaRPr lang="en-GB" sz="1200" baseline="0" dirty="0" smtClean="0">
              <a:latin typeface="Arial" pitchFamily="25" charset="0"/>
            </a:endParaRPr>
          </a:p>
          <a:p>
            <a:r>
              <a:rPr lang="en-GB" sz="1200" baseline="0" dirty="0" smtClean="0">
                <a:latin typeface="Arial" pitchFamily="25" charset="0"/>
              </a:rPr>
              <a:t>Raise awareness about Build Africa</a:t>
            </a:r>
          </a:p>
          <a:p>
            <a:endParaRPr lang="en-GB" sz="1200" baseline="0" dirty="0" smtClean="0">
              <a:latin typeface="Arial" pitchFamily="25" charset="0"/>
            </a:endParaRPr>
          </a:p>
          <a:p>
            <a:r>
              <a:rPr lang="en-US" sz="1200" dirty="0" smtClean="0">
                <a:latin typeface="Arial" pitchFamily="25" charset="0"/>
              </a:rPr>
              <a:t>By telling all your family and friends about what we are doing together, more people get to hear about Build Africa and learn about the work we are doing.</a:t>
            </a:r>
          </a:p>
          <a:p>
            <a:endParaRPr lang="en-US" sz="1200" dirty="0" smtClean="0">
              <a:latin typeface="Arial" pitchFamily="25" charset="0"/>
            </a:endParaRPr>
          </a:p>
          <a:p>
            <a:r>
              <a:rPr lang="en-US" sz="1200" dirty="0" smtClean="0">
                <a:latin typeface="Arial" pitchFamily="25" charset="0"/>
              </a:rPr>
              <a:t>The more people who know, the more money we can raise, and the more children we can help to get a good education.</a:t>
            </a:r>
          </a:p>
          <a:p>
            <a:endParaRPr lang="en-US" sz="1200" dirty="0" smtClean="0">
              <a:latin typeface="Arial" pitchFamily="25" charset="0"/>
            </a:endParaRPr>
          </a:p>
          <a:p>
            <a:r>
              <a:rPr lang="en-US" sz="1200" dirty="0" smtClean="0">
                <a:latin typeface="Arial" pitchFamily="25" charset="0"/>
              </a:rPr>
              <a:t>Who knows, with a good education, a future President of Kenya on Uganda may come from a school, helped by the money that you have raised!</a:t>
            </a:r>
          </a:p>
          <a:p>
            <a:endParaRPr lang="en-US" sz="1200" dirty="0" smtClean="0">
              <a:latin typeface="Arial" pitchFamily="25" charset="0"/>
            </a:endParaRPr>
          </a:p>
          <a:p>
            <a:endParaRPr lang="en-US" sz="1200" dirty="0" smtClean="0">
              <a:latin typeface="Arial" pitchFamily="25" charset="0"/>
            </a:endParaRPr>
          </a:p>
          <a:p>
            <a:endParaRPr lang="en-US" sz="1200" dirty="0" smtClean="0">
              <a:latin typeface="Arial" pitchFamily="25" charset="0"/>
            </a:endParaRPr>
          </a:p>
          <a:p>
            <a:endParaRPr lang="en-US" sz="1200" dirty="0" smtClean="0">
              <a:latin typeface="Arial" pitchFamily="25" charset="0"/>
            </a:endParaRPr>
          </a:p>
          <a:p>
            <a:endParaRPr lang="en-US" sz="1200" dirty="0" smtClean="0">
              <a:latin typeface="Arial" pitchFamily="25" charset="0"/>
            </a:endParaRPr>
          </a:p>
          <a:p>
            <a:endParaRPr lang="en-US" sz="1200" dirty="0" smtClean="0">
              <a:latin typeface="Arial" pitchFamily="25" charset="0"/>
            </a:endParaRPr>
          </a:p>
          <a:p>
            <a:endParaRPr lang="en-US" sz="1200" dirty="0" smtClean="0">
              <a:latin typeface="Arial" pitchFamily="25" charset="0"/>
            </a:endParaRPr>
          </a:p>
          <a:p>
            <a:endParaRPr lang="en-GB" sz="1200" dirty="0" smtClean="0">
              <a:latin typeface="Arial" pitchFamily="25" charset="0"/>
            </a:endParaRPr>
          </a:p>
          <a:p>
            <a:endParaRPr lang="en-GB" baseline="0" dirty="0" smtClean="0"/>
          </a:p>
        </p:txBody>
      </p:sp>
      <p:sp>
        <p:nvSpPr>
          <p:cNvPr id="4" name="Slide Number Placeholder 3"/>
          <p:cNvSpPr>
            <a:spLocks noGrp="1"/>
          </p:cNvSpPr>
          <p:nvPr>
            <p:ph type="sldNum" sz="quarter" idx="10"/>
          </p:nvPr>
        </p:nvSpPr>
        <p:spPr/>
        <p:txBody>
          <a:bodyPr/>
          <a:lstStyle/>
          <a:p>
            <a:fld id="{EB445A5A-73EF-4016-A7F2-46929F57D189}"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34887635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Ubuntu Light" panose="020B0304030602030204" pitchFamily="34" charset="0"/>
                <a:cs typeface="Ubuntu"/>
              </a:rPr>
              <a:t>Whether you are planning a one off event or would like to link with a school in Africa, we will work closely with you and provide all the information you need to keep pupils, parents and teachers engaged and motivated.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Arial" pitchFamily="25"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Arial" pitchFamily="25"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Arial" pitchFamily="25" charset="0"/>
              </a:rPr>
              <a:t>Available to download off the website … </a:t>
            </a:r>
            <a:r>
              <a:rPr lang="en-US" sz="1200" dirty="0" smtClean="0">
                <a:latin typeface="Arial" pitchFamily="25" charset="0"/>
              </a:rPr>
              <a:t>http://www.build-africa.org/how-you-can-help/fundraise/school/teachers-resources</a:t>
            </a:r>
            <a:endParaRPr lang="en-GB" sz="1200" dirty="0" smtClean="0">
              <a:latin typeface="Arial" pitchFamily="25" charset="0"/>
            </a:endParaRPr>
          </a:p>
          <a:p>
            <a:endParaRPr lang="en-GB" sz="1200" dirty="0" smtClean="0">
              <a:latin typeface="Arial" pitchFamily="25" charset="0"/>
            </a:endParaRPr>
          </a:p>
          <a:p>
            <a:r>
              <a:rPr lang="en-GB" sz="1200" dirty="0" smtClean="0">
                <a:latin typeface="Arial" pitchFamily="25" charset="0"/>
              </a:rPr>
              <a:t>Or </a:t>
            </a:r>
            <a:r>
              <a:rPr lang="en-US" sz="1200" kern="1200" dirty="0" smtClean="0">
                <a:solidFill>
                  <a:schemeClr val="tx1"/>
                </a:solidFill>
                <a:latin typeface="+mn-lt"/>
                <a:ea typeface="+mn-ea"/>
                <a:cs typeface="+mn-cs"/>
              </a:rPr>
              <a:t>ask us for printed copies of the fundraising pack, as well as Build Africa balloons and collection tins for your events.</a:t>
            </a:r>
            <a:endParaRPr lang="en-GB" sz="1200" dirty="0" smtClean="0">
              <a:latin typeface="Arial" pitchFamily="25" charset="0"/>
            </a:endParaRPr>
          </a:p>
          <a:p>
            <a:endParaRPr lang="en-GB" sz="1200" baseline="0" dirty="0" smtClean="0">
              <a:latin typeface="Arial" pitchFamily="25" charset="0"/>
            </a:endParaRPr>
          </a:p>
          <a:p>
            <a:endParaRPr lang="en-GB" sz="1200" baseline="0" dirty="0" smtClean="0">
              <a:latin typeface="Arial" pitchFamily="25" charset="0"/>
            </a:endParaRPr>
          </a:p>
          <a:p>
            <a:r>
              <a:rPr lang="en-GB" sz="1200" baseline="0" dirty="0" smtClean="0">
                <a:latin typeface="Arial" pitchFamily="25" charset="0"/>
              </a:rPr>
              <a:t>Raise awareness about Build Africa</a:t>
            </a:r>
          </a:p>
          <a:p>
            <a:endParaRPr lang="en-GB" sz="1200" baseline="0" dirty="0" smtClean="0">
              <a:latin typeface="Arial" pitchFamily="25" charset="0"/>
            </a:endParaRPr>
          </a:p>
          <a:p>
            <a:r>
              <a:rPr lang="en-US" sz="1200" dirty="0" smtClean="0">
                <a:latin typeface="Arial" pitchFamily="25" charset="0"/>
              </a:rPr>
              <a:t>By telling all your family and friends about what we are doing together, more people get to hear about Build Africa and learn about the work we are doing.</a:t>
            </a:r>
          </a:p>
          <a:p>
            <a:endParaRPr lang="en-US" sz="1200" dirty="0" smtClean="0">
              <a:latin typeface="Arial" pitchFamily="25" charset="0"/>
            </a:endParaRPr>
          </a:p>
          <a:p>
            <a:r>
              <a:rPr lang="en-US" sz="1200" dirty="0" smtClean="0">
                <a:latin typeface="Arial" pitchFamily="25" charset="0"/>
              </a:rPr>
              <a:t>The more people who know, the more money we can raise, and the more children we can help to get a good education.</a:t>
            </a:r>
          </a:p>
          <a:p>
            <a:endParaRPr lang="en-US" sz="1200" dirty="0" smtClean="0">
              <a:latin typeface="Arial" pitchFamily="25" charset="0"/>
            </a:endParaRPr>
          </a:p>
          <a:p>
            <a:r>
              <a:rPr lang="en-US" sz="1200" dirty="0" smtClean="0">
                <a:latin typeface="Arial" pitchFamily="25" charset="0"/>
              </a:rPr>
              <a:t>Who knows, with a good education, a future President of Kenya on Uganda may come from a school, helped by the money that you have raised!</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EB445A5A-73EF-4016-A7F2-46929F57D189}"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34887635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46</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baseline="0" dirty="0" smtClean="0">
                <a:latin typeface="Arial" pitchFamily="25" charset="0"/>
              </a:rPr>
              <a:t>Raise awareness about Build Africa</a:t>
            </a:r>
          </a:p>
          <a:p>
            <a:endParaRPr lang="en-GB" sz="1200" baseline="0" dirty="0" smtClean="0">
              <a:latin typeface="Arial" pitchFamily="25" charset="0"/>
            </a:endParaRPr>
          </a:p>
          <a:p>
            <a:r>
              <a:rPr lang="en-US" sz="1200" dirty="0" smtClean="0">
                <a:latin typeface="Arial" pitchFamily="25" charset="0"/>
              </a:rPr>
              <a:t>By telling all your family and friends about what we are doing together, more people get to hear about Build Africa and learn about the work we are doing.</a:t>
            </a:r>
          </a:p>
          <a:p>
            <a:endParaRPr lang="en-US" sz="1200" dirty="0" smtClean="0">
              <a:latin typeface="Arial" pitchFamily="25" charset="0"/>
            </a:endParaRPr>
          </a:p>
          <a:p>
            <a:r>
              <a:rPr lang="en-US" sz="1200" dirty="0" smtClean="0">
                <a:latin typeface="Arial" pitchFamily="25" charset="0"/>
              </a:rPr>
              <a:t>The more people who know, the more money we can raise, and the more children we can help to get a good education.</a:t>
            </a:r>
          </a:p>
          <a:p>
            <a:endParaRPr lang="en-US" sz="1200" dirty="0" smtClean="0">
              <a:latin typeface="Arial" pitchFamily="25" charset="0"/>
            </a:endParaRPr>
          </a:p>
          <a:p>
            <a:r>
              <a:rPr lang="en-US" sz="1200" dirty="0" smtClean="0">
                <a:latin typeface="Arial" pitchFamily="25" charset="0"/>
              </a:rPr>
              <a:t>Who knows, with a good education, a future President of Kenya on Uganda may come from a school, helped by the money that you have raised!</a:t>
            </a:r>
          </a:p>
          <a:p>
            <a:endParaRPr lang="en-US" sz="1200" dirty="0" smtClean="0">
              <a:latin typeface="Arial" pitchFamily="25" charset="0"/>
            </a:endParaRPr>
          </a:p>
          <a:p>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47</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For more information about fundraising for a school in Africa please contact Laura Perratt on schools@build-africa.org.uk or 01892 519 619.</a:t>
            </a:r>
            <a:endParaRPr lang="en-GB" sz="1200" kern="1200" dirty="0" smtClean="0">
              <a:solidFill>
                <a:schemeClr val="tx1"/>
              </a:solidFill>
              <a:latin typeface="+mn-lt"/>
              <a:ea typeface="+mn-ea"/>
              <a:cs typeface="+mn-cs"/>
            </a:endParaRPr>
          </a:p>
          <a:p>
            <a:pPr eaLnBrk="1" hangingPunct="1"/>
            <a:endParaRPr lang="en-GB" dirty="0" smtClean="0">
              <a:latin typeface="Arial" pitchFamily="25"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Watch our videos to learn more about Build Africa:</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A </a:t>
            </a:r>
            <a:r>
              <a:rPr lang="en-GB" sz="1200" kern="1200" dirty="0" smtClean="0">
                <a:solidFill>
                  <a:schemeClr val="tx1"/>
                </a:solidFill>
                <a:latin typeface="+mn-lt"/>
                <a:ea typeface="+mn-ea"/>
                <a:cs typeface="+mn-cs"/>
              </a:rPr>
              <a:t>story about problem solving: https://www.youtube.com/watch?v=a5mIw8Oerag</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Time machine: https://</a:t>
            </a:r>
            <a:r>
              <a:rPr lang="en-GB" sz="1200" kern="1200" dirty="0" smtClean="0">
                <a:solidFill>
                  <a:schemeClr val="tx1"/>
                </a:solidFill>
                <a:latin typeface="+mn-lt"/>
                <a:ea typeface="+mn-ea"/>
                <a:cs typeface="+mn-cs"/>
              </a:rPr>
              <a:t>www.youtube.com/watch?v=roTcOzCy4hE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Literacy is the start of the story: https://www.youtube.com/watch?v=mftz1xdErdw</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latin typeface="Arial" pitchFamily="25" charset="0"/>
            </a:endParaRPr>
          </a:p>
          <a:p>
            <a:endParaRPr lang="en-GB" dirty="0" smtClean="0"/>
          </a:p>
        </p:txBody>
      </p:sp>
      <p:sp>
        <p:nvSpPr>
          <p:cNvPr id="4" name="Slide Number Placeholder 3"/>
          <p:cNvSpPr>
            <a:spLocks noGrp="1"/>
          </p:cNvSpPr>
          <p:nvPr>
            <p:ph type="sldNum" sz="quarter" idx="10"/>
          </p:nvPr>
        </p:nvSpPr>
        <p:spPr/>
        <p:txBody>
          <a:bodyPr/>
          <a:lstStyle/>
          <a:p>
            <a:fld id="{EB445A5A-73EF-4016-A7F2-46929F57D189}"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33811756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Thank you!</a:t>
            </a:r>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2739560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smtClean="0"/>
              <a:t>No </a:t>
            </a:r>
            <a:r>
              <a:rPr lang="en-GB" b="1" baseline="0" dirty="0" smtClean="0"/>
              <a:t>child denied an education</a:t>
            </a:r>
          </a:p>
          <a:p>
            <a:endParaRPr lang="en-GB" baseline="0" dirty="0" smtClean="0"/>
          </a:p>
          <a:p>
            <a:r>
              <a:rPr lang="en-GB" sz="1200" b="0" kern="1200" dirty="0" smtClean="0">
                <a:solidFill>
                  <a:schemeClr val="tx1"/>
                </a:solidFill>
                <a:effectLst/>
                <a:latin typeface="+mn-lt"/>
                <a:ea typeface="+mn-ea"/>
                <a:cs typeface="+mn-cs"/>
              </a:rPr>
              <a:t>Poverty and discrimination </a:t>
            </a:r>
            <a:r>
              <a:rPr lang="en-GB" sz="1200" kern="1200" dirty="0" smtClean="0">
                <a:solidFill>
                  <a:schemeClr val="tx1"/>
                </a:solidFill>
                <a:effectLst/>
                <a:latin typeface="+mn-lt"/>
                <a:ea typeface="+mn-ea"/>
                <a:cs typeface="+mn-cs"/>
              </a:rPr>
              <a:t>remain the two key barriers preventing children enrolling and then regularly attending school. </a:t>
            </a:r>
          </a:p>
          <a:p>
            <a:endParaRPr lang="en-GB" sz="1200" kern="1200" baseline="0" dirty="0" smtClean="0">
              <a:solidFill>
                <a:schemeClr val="tx1"/>
              </a:solidFill>
              <a:effectLst/>
              <a:latin typeface="+mn-lt"/>
              <a:ea typeface="+mn-ea"/>
              <a:cs typeface="+mn-cs"/>
            </a:endParaRPr>
          </a:p>
          <a:p>
            <a:r>
              <a:rPr lang="en-GB" baseline="0" dirty="0" smtClean="0"/>
              <a:t>We aim to help children overcome the barriers that prevent them from going to school, including tackling inequality in their community and working with parents to provide for their families.</a:t>
            </a:r>
          </a:p>
          <a:p>
            <a:endParaRPr lang="en-GB" baseline="0" dirty="0" smtClean="0"/>
          </a:p>
          <a:p>
            <a:r>
              <a:rPr lang="en-GB" b="1" baseline="0" dirty="0" smtClean="0"/>
              <a:t>Every child in school gets the chance to learn – bringing learning to life</a:t>
            </a:r>
          </a:p>
          <a:p>
            <a:endParaRPr lang="en-GB" baseline="0" dirty="0" smtClean="0"/>
          </a:p>
          <a:p>
            <a:r>
              <a:rPr lang="en-GB" sz="1200" kern="1200" dirty="0" smtClean="0">
                <a:solidFill>
                  <a:schemeClr val="tx1"/>
                </a:solidFill>
                <a:effectLst/>
                <a:latin typeface="+mn-lt"/>
                <a:ea typeface="+mn-ea"/>
                <a:cs typeface="+mn-cs"/>
              </a:rPr>
              <a:t>Children in rural areas often struggle to have access to schools. When they do, classrooms can often be old, badly built, or insufficient in number – leaving children without an appropriate place to learn and play. Learning resources are scarce and often poorly designed.  Limited access to clean water and hygienic toilets also put children and teachers at risk of dangerous but preventable diseases.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ensuing that schools are </a:t>
            </a:r>
            <a:r>
              <a:rPr lang="en-GB" sz="1200" b="0" kern="1200" dirty="0" smtClean="0">
                <a:solidFill>
                  <a:schemeClr val="tx1"/>
                </a:solidFill>
                <a:effectLst/>
                <a:latin typeface="+mn-lt"/>
                <a:ea typeface="+mn-ea"/>
                <a:cs typeface="+mn-cs"/>
              </a:rPr>
              <a:t>safe, healthy and well equipped,</a:t>
            </a:r>
            <a:r>
              <a:rPr lang="en-GB" sz="1200" b="0" kern="1200" baseline="0" dirty="0" smtClean="0">
                <a:solidFill>
                  <a:schemeClr val="tx1"/>
                </a:solidFill>
                <a:effectLst/>
                <a:latin typeface="+mn-lt"/>
                <a:ea typeface="+mn-ea"/>
                <a:cs typeface="+mn-cs"/>
              </a:rPr>
              <a:t> and that every child gets the chance to learn. </a:t>
            </a:r>
            <a:r>
              <a:rPr lang="en-GB" baseline="0" dirty="0" smtClean="0"/>
              <a:t>We aim to help children have the best possible education during their time at school in a safe and engaging environment.</a:t>
            </a:r>
          </a:p>
          <a:p>
            <a:endParaRPr lang="en-GB" baseline="0" dirty="0" smtClean="0"/>
          </a:p>
          <a:p>
            <a:r>
              <a:rPr lang="en-GB" b="1" baseline="0" dirty="0" smtClean="0"/>
              <a:t>Every child leaves school with the skills they need</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Training and mentoring is vital to quality teaching, but few staff receive support beyond their basic qualification. Teachers often have to use outdated or ineffective methods that cause children’s education to suffer and lead to higher dropout rates. Poor support can also lead to a lack of motivation, meaning teachers don't show up for work or use their skills properly.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r>
              <a:rPr lang="en-GB" baseline="0" dirty="0" smtClean="0"/>
              <a:t>We aim to help children learn the skills they need from well-trained and properly supported teachers, so that they can leave school with an education to match their ambition.</a:t>
            </a:r>
          </a:p>
          <a:p>
            <a:endParaRPr lang="en-GB" baseline="0" dirty="0" smtClean="0"/>
          </a:p>
          <a:p>
            <a:endParaRPr lang="en-GB" baseline="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EB445A5A-73EF-4016-A7F2-46929F57D189}" type="slidenum">
              <a:rPr lang="en-GB" smtClean="0"/>
              <a:t>5</a:t>
            </a:fld>
            <a:endParaRPr lang="en-GB"/>
          </a:p>
        </p:txBody>
      </p:sp>
    </p:spTree>
    <p:extLst>
      <p:ext uri="{BB962C8B-B14F-4D97-AF65-F5344CB8AC3E}">
        <p14:creationId xmlns:p14="http://schemas.microsoft.com/office/powerpoint/2010/main" val="596129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We </a:t>
            </a:r>
            <a:r>
              <a:rPr lang="en-GB" sz="1200" kern="1200" dirty="0" smtClean="0">
                <a:solidFill>
                  <a:schemeClr val="tx1"/>
                </a:solidFill>
                <a:effectLst/>
                <a:latin typeface="+mn-lt"/>
                <a:ea typeface="+mn-ea"/>
                <a:cs typeface="+mn-cs"/>
              </a:rPr>
              <a:t>work in remote and rural regions of Kenya and Uganda where many people are surviving below the poverty line – meaning children are leaving school without the basic skills they need. We work in these</a:t>
            </a:r>
            <a:r>
              <a:rPr lang="en-GB" sz="1200" kern="1200" baseline="0" dirty="0" smtClean="0">
                <a:solidFill>
                  <a:schemeClr val="tx1"/>
                </a:solidFill>
                <a:effectLst/>
                <a:latin typeface="+mn-lt"/>
                <a:ea typeface="+mn-ea"/>
                <a:cs typeface="+mn-cs"/>
              </a:rPr>
              <a:t> areas because they are the most marginalised, the most poor, the most in need of support. For example, poverty levels in </a:t>
            </a:r>
            <a:r>
              <a:rPr lang="en-GB" sz="1200" kern="1200" baseline="0" dirty="0" err="1" smtClean="0">
                <a:solidFill>
                  <a:schemeClr val="tx1"/>
                </a:solidFill>
                <a:effectLst/>
                <a:latin typeface="+mn-lt"/>
                <a:ea typeface="+mn-ea"/>
                <a:cs typeface="+mn-cs"/>
              </a:rPr>
              <a:t>Kwale</a:t>
            </a:r>
            <a:r>
              <a:rPr lang="en-GB" sz="1200" kern="1200" baseline="0" dirty="0" smtClean="0">
                <a:solidFill>
                  <a:schemeClr val="tx1"/>
                </a:solidFill>
                <a:effectLst/>
                <a:latin typeface="+mn-lt"/>
                <a:ea typeface="+mn-ea"/>
                <a:cs typeface="+mn-cs"/>
              </a:rPr>
              <a:t>, Kenya are 71%, and more than half the population in </a:t>
            </a:r>
            <a:r>
              <a:rPr lang="en-GB" sz="1200" kern="1200" baseline="0" dirty="0" err="1" smtClean="0">
                <a:solidFill>
                  <a:schemeClr val="tx1"/>
                </a:solidFill>
                <a:effectLst/>
                <a:latin typeface="+mn-lt"/>
                <a:ea typeface="+mn-ea"/>
                <a:cs typeface="+mn-cs"/>
              </a:rPr>
              <a:t>Bukedea</a:t>
            </a:r>
            <a:r>
              <a:rPr lang="en-GB" sz="1200" kern="1200" baseline="0" dirty="0" smtClean="0">
                <a:solidFill>
                  <a:schemeClr val="tx1"/>
                </a:solidFill>
                <a:effectLst/>
                <a:latin typeface="+mn-lt"/>
                <a:ea typeface="+mn-ea"/>
                <a:cs typeface="+mn-cs"/>
              </a:rPr>
              <a:t>, Uganda live below the poverty line.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Kenya: districts of </a:t>
            </a:r>
            <a:r>
              <a:rPr lang="en-GB" sz="1200" b="0" kern="1200" dirty="0" err="1" smtClean="0">
                <a:solidFill>
                  <a:schemeClr val="tx1"/>
                </a:solidFill>
                <a:effectLst/>
                <a:latin typeface="+mn-lt"/>
                <a:ea typeface="+mn-ea"/>
                <a:cs typeface="+mn-cs"/>
              </a:rPr>
              <a:t>Kwale</a:t>
            </a:r>
            <a:r>
              <a:rPr lang="en-GB" sz="1200" b="0" kern="1200" dirty="0" smtClean="0">
                <a:solidFill>
                  <a:schemeClr val="tx1"/>
                </a:solidFill>
                <a:effectLst/>
                <a:latin typeface="+mn-lt"/>
                <a:ea typeface="+mn-ea"/>
                <a:cs typeface="+mn-cs"/>
              </a:rPr>
              <a:t>, </a:t>
            </a:r>
            <a:r>
              <a:rPr lang="en-GB" sz="1200" b="0" kern="1200" dirty="0" err="1" smtClean="0">
                <a:solidFill>
                  <a:schemeClr val="tx1"/>
                </a:solidFill>
                <a:effectLst/>
                <a:latin typeface="+mn-lt"/>
                <a:ea typeface="+mn-ea"/>
                <a:cs typeface="+mn-cs"/>
              </a:rPr>
              <a:t>Machakos</a:t>
            </a:r>
            <a:r>
              <a:rPr lang="en-GB" sz="1200" b="0" kern="1200" baseline="0" dirty="0" smtClean="0">
                <a:solidFill>
                  <a:schemeClr val="tx1"/>
                </a:solidFill>
                <a:effectLst/>
                <a:latin typeface="+mn-lt"/>
                <a:ea typeface="+mn-ea"/>
                <a:cs typeface="+mn-cs"/>
              </a:rPr>
              <a:t> and </a:t>
            </a:r>
            <a:r>
              <a:rPr lang="en-GB" sz="1200" b="0" kern="1200" dirty="0" err="1" smtClean="0">
                <a:solidFill>
                  <a:schemeClr val="tx1"/>
                </a:solidFill>
                <a:effectLst/>
                <a:latin typeface="+mn-lt"/>
                <a:ea typeface="+mn-ea"/>
                <a:cs typeface="+mn-cs"/>
              </a:rPr>
              <a:t>Nakuru</a:t>
            </a:r>
            <a:endParaRPr lang="en-GB" sz="1200" b="0" kern="1200" dirty="0" smtClean="0">
              <a:solidFill>
                <a:schemeClr val="tx1"/>
              </a:solidFill>
              <a:effectLst/>
              <a:latin typeface="+mn-lt"/>
              <a:ea typeface="+mn-ea"/>
              <a:cs typeface="+mn-cs"/>
            </a:endParaRPr>
          </a:p>
          <a:p>
            <a:endParaRPr lang="en-GB" sz="1200" b="1"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Uganda: districts of </a:t>
            </a:r>
            <a:r>
              <a:rPr lang="en-GB" sz="1200" b="0" kern="1200" dirty="0" err="1" smtClean="0">
                <a:solidFill>
                  <a:schemeClr val="tx1"/>
                </a:solidFill>
                <a:effectLst/>
                <a:latin typeface="+mn-lt"/>
                <a:ea typeface="+mn-ea"/>
                <a:cs typeface="+mn-cs"/>
              </a:rPr>
              <a:t>Bukedea</a:t>
            </a:r>
            <a:r>
              <a:rPr lang="en-GB" sz="1200" b="0" kern="1200" dirty="0" smtClean="0">
                <a:solidFill>
                  <a:schemeClr val="tx1"/>
                </a:solidFill>
                <a:effectLst/>
                <a:latin typeface="+mn-lt"/>
                <a:ea typeface="+mn-ea"/>
                <a:cs typeface="+mn-cs"/>
              </a:rPr>
              <a:t>, </a:t>
            </a:r>
            <a:r>
              <a:rPr lang="en-GB" sz="1200" b="0" kern="1200" dirty="0" err="1" smtClean="0">
                <a:solidFill>
                  <a:schemeClr val="tx1"/>
                </a:solidFill>
                <a:effectLst/>
                <a:latin typeface="+mn-lt"/>
                <a:ea typeface="+mn-ea"/>
                <a:cs typeface="+mn-cs"/>
              </a:rPr>
              <a:t>Buliisa</a:t>
            </a:r>
            <a:r>
              <a:rPr lang="en-GB" sz="1200" b="0" kern="1200" dirty="0" smtClean="0">
                <a:solidFill>
                  <a:schemeClr val="tx1"/>
                </a:solidFill>
                <a:effectLst/>
                <a:latin typeface="+mn-lt"/>
                <a:ea typeface="+mn-ea"/>
                <a:cs typeface="+mn-cs"/>
              </a:rPr>
              <a:t>, </a:t>
            </a:r>
            <a:r>
              <a:rPr lang="en-GB" sz="1200" b="0" kern="1200" dirty="0" err="1" smtClean="0">
                <a:solidFill>
                  <a:schemeClr val="tx1"/>
                </a:solidFill>
                <a:effectLst/>
                <a:latin typeface="+mn-lt"/>
                <a:ea typeface="+mn-ea"/>
                <a:cs typeface="+mn-cs"/>
              </a:rPr>
              <a:t>Kiryandongo</a:t>
            </a:r>
            <a:r>
              <a:rPr lang="en-GB" sz="1200" b="0" kern="1200" dirty="0" smtClean="0">
                <a:solidFill>
                  <a:schemeClr val="tx1"/>
                </a:solidFill>
                <a:effectLst/>
                <a:latin typeface="+mn-lt"/>
                <a:ea typeface="+mn-ea"/>
                <a:cs typeface="+mn-cs"/>
              </a:rPr>
              <a:t>, </a:t>
            </a:r>
            <a:r>
              <a:rPr lang="en-GB" sz="1200" b="0" kern="1200" dirty="0" err="1" smtClean="0">
                <a:solidFill>
                  <a:schemeClr val="tx1"/>
                </a:solidFill>
                <a:effectLst/>
                <a:latin typeface="+mn-lt"/>
                <a:ea typeface="+mn-ea"/>
                <a:cs typeface="+mn-cs"/>
              </a:rPr>
              <a:t>Kumi</a:t>
            </a:r>
            <a:r>
              <a:rPr lang="en-GB" sz="1200" b="0" kern="1200" dirty="0" smtClean="0">
                <a:solidFill>
                  <a:schemeClr val="tx1"/>
                </a:solidFill>
                <a:effectLst/>
                <a:latin typeface="+mn-lt"/>
                <a:ea typeface="+mn-ea"/>
                <a:cs typeface="+mn-cs"/>
              </a:rPr>
              <a:t>, Masindi, </a:t>
            </a:r>
            <a:r>
              <a:rPr lang="en-GB" sz="1200" b="0" kern="1200" dirty="0" err="1" smtClean="0">
                <a:solidFill>
                  <a:schemeClr val="tx1"/>
                </a:solidFill>
                <a:effectLst/>
                <a:latin typeface="+mn-lt"/>
                <a:ea typeface="+mn-ea"/>
                <a:cs typeface="+mn-cs"/>
              </a:rPr>
              <a:t>Ngora</a:t>
            </a:r>
            <a:r>
              <a:rPr lang="en-GB" sz="1200" b="0"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and </a:t>
            </a:r>
            <a:r>
              <a:rPr lang="en-GB" sz="1200" b="0" kern="1200" dirty="0" err="1" smtClean="0">
                <a:solidFill>
                  <a:schemeClr val="tx1"/>
                </a:solidFill>
                <a:effectLst/>
                <a:latin typeface="+mn-lt"/>
                <a:ea typeface="+mn-ea"/>
                <a:cs typeface="+mn-cs"/>
              </a:rPr>
              <a:t>Oyam</a:t>
            </a:r>
            <a:endParaRPr lang="en-GB" sz="1200" b="1" kern="1200" dirty="0" smtClean="0">
              <a:solidFill>
                <a:schemeClr val="tx1"/>
              </a:solidFill>
              <a:effectLst/>
              <a:latin typeface="+mn-lt"/>
              <a:ea typeface="+mn-ea"/>
              <a:cs typeface="+mn-cs"/>
            </a:endParaRPr>
          </a:p>
          <a:p>
            <a:endParaRPr lang="en-GB" dirty="0" smtClean="0"/>
          </a:p>
          <a:p>
            <a:r>
              <a:rPr lang="en-GB" dirty="0" smtClean="0"/>
              <a:t>https://www.scribblemaps.com/maps/view/Build_Africa_/BuildA  </a:t>
            </a:r>
            <a:endParaRPr lang="en-GB" sz="1200" kern="1200" baseline="0" dirty="0" smtClean="0">
              <a:solidFill>
                <a:schemeClr val="tx1"/>
              </a:solidFill>
              <a:effectLst/>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According to a recent government survey, 16.5 million Kenyans - over half the entire population - live below the poverty line.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Approximately 60% of Kenya's population is comprised of persons under the age of 30. Most of them are either in school or not gainfully engaged after school since long term unemployment is high.</a:t>
            </a:r>
          </a:p>
          <a:p>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A</a:t>
            </a:r>
            <a:r>
              <a:rPr lang="en-GB" sz="1200" kern="1200" baseline="0" dirty="0" smtClean="0">
                <a:solidFill>
                  <a:schemeClr val="tx1"/>
                </a:solidFill>
                <a:latin typeface="+mn-lt"/>
                <a:ea typeface="+mn-ea"/>
                <a:cs typeface="+mn-cs"/>
              </a:rPr>
              <a:t> survey conducted by the </a:t>
            </a:r>
            <a:r>
              <a:rPr lang="en-GB" sz="1200" kern="1200" dirty="0" smtClean="0">
                <a:solidFill>
                  <a:schemeClr val="tx1"/>
                </a:solidFill>
                <a:latin typeface="+mn-lt"/>
                <a:ea typeface="+mn-ea"/>
                <a:cs typeface="+mn-cs"/>
              </a:rPr>
              <a:t>Uganda Bureau of Statistic (UBOS) in 2016 reported that 10 million people in Uganda live in poverty – that’s almost a quarter of the population. </a:t>
            </a:r>
            <a:r>
              <a:rPr lang="en-US" sz="1200" kern="1200" dirty="0" smtClean="0">
                <a:solidFill>
                  <a:schemeClr val="tx1"/>
                </a:solidFill>
                <a:latin typeface="+mn-lt"/>
                <a:ea typeface="+mn-ea"/>
                <a:cs typeface="+mn-cs"/>
              </a:rPr>
              <a:t>According to The World Bank,</a:t>
            </a:r>
            <a:r>
              <a:rPr lang="en-US" sz="1200" kern="1200" baseline="0" dirty="0" smtClean="0">
                <a:solidFill>
                  <a:schemeClr val="tx1"/>
                </a:solidFill>
                <a:latin typeface="+mn-lt"/>
                <a:ea typeface="+mn-ea"/>
                <a:cs typeface="+mn-cs"/>
              </a:rPr>
              <a:t> 84% of people living in Northern / Eastern Uganda live below the poverty line</a:t>
            </a:r>
            <a:r>
              <a:rPr lang="en-US" sz="1200" kern="12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Uganda faces widespread deprivation in several non-monetary dimensions of poverty, such as sanitation, access to electricity, education (completion and progression), and child malnutrition.</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Improved education is a priority of the Ugandan government. In 1997 Universal Primary Education (UPE) was introduced, with enrolment rising from 2.5 to 6 million pupils. in 2007 the government went one step further and made secondary education free. While it is now the single biggest item in government spending, finances are limited and</a:t>
            </a:r>
            <a:r>
              <a:rPr lang="en-GB" sz="1200" kern="1200" dirty="0" smtClean="0">
                <a:solidFill>
                  <a:schemeClr val="tx1"/>
                </a:solidFill>
                <a:effectLst/>
                <a:latin typeface="+mn-lt"/>
                <a:ea typeface="+mn-ea"/>
                <a:cs typeface="+mn-cs"/>
              </a:rPr>
              <a:t> schools are completely overstretched.</a:t>
            </a:r>
            <a:r>
              <a:rPr lang="en-GB" sz="1200" kern="1200" baseline="0" dirty="0" smtClean="0">
                <a:solidFill>
                  <a:schemeClr val="tx1"/>
                </a:solidFill>
                <a:effectLst/>
                <a:latin typeface="+mn-lt"/>
                <a:ea typeface="+mn-ea"/>
                <a:cs typeface="+mn-cs"/>
              </a:rPr>
              <a:t> T</a:t>
            </a:r>
            <a:r>
              <a:rPr lang="en-GB" sz="1200" kern="1200" dirty="0" smtClean="0">
                <a:solidFill>
                  <a:schemeClr val="tx1"/>
                </a:solidFill>
                <a:effectLst/>
                <a:latin typeface="+mn-lt"/>
                <a:ea typeface="+mn-ea"/>
                <a:cs typeface="+mn-cs"/>
              </a:rPr>
              <a:t>here is a serious shortage of teachers, which leads to poor quality education and a low level of literacy among school leavers.</a:t>
            </a:r>
            <a:r>
              <a:rPr lang="en-GB" sz="1200" kern="1200" baseline="0" dirty="0" smtClean="0">
                <a:solidFill>
                  <a:schemeClr val="tx1"/>
                </a:solidFill>
                <a:effectLst/>
                <a:latin typeface="+mn-lt"/>
                <a:ea typeface="+mn-ea"/>
                <a:cs typeface="+mn-cs"/>
              </a:rPr>
              <a:t> </a:t>
            </a:r>
            <a:r>
              <a:rPr lang="en-US" sz="1200" kern="1200" dirty="0" smtClean="0">
                <a:solidFill>
                  <a:schemeClr val="tx1"/>
                </a:solidFill>
                <a:latin typeface="+mn-lt"/>
                <a:ea typeface="+mn-ea"/>
                <a:cs typeface="+mn-cs"/>
              </a:rPr>
              <a:t>One in five primary school children are orphans and the image of large classes held in the open is a common one in rural Uganda.</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B445A5A-73EF-4016-A7F2-46929F57D189}" type="slidenum">
              <a:rPr lang="en-GB" smtClean="0"/>
              <a:t>6</a:t>
            </a:fld>
            <a:endParaRPr lang="en-GB"/>
          </a:p>
        </p:txBody>
      </p:sp>
    </p:spTree>
    <p:extLst>
      <p:ext uri="{BB962C8B-B14F-4D97-AF65-F5344CB8AC3E}">
        <p14:creationId xmlns:p14="http://schemas.microsoft.com/office/powerpoint/2010/main" val="3381175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To understand why we support these pupils and communities, we must understand what life is like in rural Africa and what kind of challenges they face.</a:t>
            </a:r>
          </a:p>
          <a:p>
            <a:endParaRPr lang="en-GB" dirty="0" smtClean="0"/>
          </a:p>
          <a:p>
            <a:pPr marL="171450" indent="-171450">
              <a:buFont typeface="Arial" panose="020B0604020202020204" pitchFamily="34" charset="0"/>
              <a:buChar char="•"/>
            </a:pPr>
            <a:r>
              <a:rPr lang="en-GB" dirty="0" smtClean="0"/>
              <a:t>What do you know about Kenya?</a:t>
            </a:r>
          </a:p>
          <a:p>
            <a:pPr marL="171450" indent="-171450">
              <a:buFont typeface="Arial" panose="020B0604020202020204" pitchFamily="34" charset="0"/>
              <a:buChar char="•"/>
            </a:pPr>
            <a:r>
              <a:rPr lang="en-GB" dirty="0" smtClean="0"/>
              <a:t>What do you know about </a:t>
            </a:r>
            <a:r>
              <a:rPr lang="en-GB" baseline="0" dirty="0" smtClean="0"/>
              <a:t>Uganda?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Can</a:t>
            </a:r>
            <a:r>
              <a:rPr lang="en-GB" baseline="0" dirty="0" smtClean="0"/>
              <a:t> students suggest reasons why children in Kenya and Uganda might not be able to go to school?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dirty="0" smtClean="0">
                <a:solidFill>
                  <a:schemeClr val="tx1"/>
                </a:solidFill>
                <a:effectLst/>
                <a:latin typeface="+mn-lt"/>
                <a:ea typeface="+mn-ea"/>
                <a:cs typeface="+mn-cs"/>
              </a:rPr>
              <a:t>Poverty and discrimination </a:t>
            </a:r>
            <a:r>
              <a:rPr lang="en-GB" sz="1200" kern="1200" dirty="0" smtClean="0">
                <a:solidFill>
                  <a:schemeClr val="tx1"/>
                </a:solidFill>
                <a:effectLst/>
                <a:latin typeface="+mn-lt"/>
                <a:ea typeface="+mn-ea"/>
                <a:cs typeface="+mn-cs"/>
              </a:rPr>
              <a:t>remain the two key barriers preventing children enrolling and then regularly attending school.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smtClean="0"/>
          </a:p>
          <a:p>
            <a:endParaRPr lang="en-US"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62F1948-C8E3-41C2-A3F5-F9BE586CBACB}" type="slidenum">
              <a:rPr lang="en-GB" smtClean="0"/>
              <a:pPr/>
              <a:t>7</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Where</a:t>
            </a:r>
            <a:r>
              <a:rPr lang="en-GB" baseline="0" dirty="0" smtClean="0"/>
              <a:t> do you live?</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What does your home look like?</a:t>
            </a:r>
          </a:p>
          <a:p>
            <a:pPr marL="171450" indent="-171450">
              <a:buFont typeface="Arial" panose="020B0604020202020204" pitchFamily="34" charset="0"/>
              <a:buChar char="•"/>
            </a:pPr>
            <a:r>
              <a:rPr lang="en-GB" baseline="0" dirty="0" smtClean="0"/>
              <a:t>How big is your house?</a:t>
            </a:r>
          </a:p>
          <a:p>
            <a:pPr marL="171450" indent="-171450">
              <a:buFont typeface="Arial" panose="020B0604020202020204" pitchFamily="34" charset="0"/>
              <a:buChar char="•"/>
            </a:pPr>
            <a:r>
              <a:rPr lang="en-GB" baseline="0" dirty="0" smtClean="0"/>
              <a:t>Are there lots of rooms?</a:t>
            </a:r>
          </a:p>
          <a:p>
            <a:pPr marL="171450" indent="-171450">
              <a:buFont typeface="Arial" panose="020B0604020202020204" pitchFamily="34" charset="0"/>
              <a:buChar char="•"/>
            </a:pPr>
            <a:r>
              <a:rPr lang="en-GB" baseline="0" dirty="0" smtClean="0"/>
              <a:t>Do you have your own bedroom or do you have to share a bedroom?</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Do you have lots of neighbours?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62F1948-C8E3-41C2-A3F5-F9BE586CBACB}" type="slidenum">
              <a:rPr lang="en-GB" smtClean="0"/>
              <a:pPr/>
              <a:t>8</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 typical home in rural Kenya. Many of the children</a:t>
            </a:r>
            <a:r>
              <a:rPr lang="en-GB" baseline="0" dirty="0" smtClean="0"/>
              <a:t> and young people that Build Africa works with live in houses similar like this.</a:t>
            </a:r>
            <a:endParaRPr lang="en-GB" dirty="0" smtClean="0"/>
          </a:p>
          <a:p>
            <a:endParaRPr lang="en-GB"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How do you think it is made</a:t>
            </a:r>
            <a:r>
              <a:rPr lang="en-GB" baseline="0" dirty="0" smtClean="0"/>
              <a:t>?</a:t>
            </a:r>
            <a:endParaRPr lang="en-GB" dirty="0" smtClean="0"/>
          </a:p>
          <a:p>
            <a:pPr marL="0" indent="0">
              <a:buFont typeface="Arial" panose="020B0604020202020204" pitchFamily="34" charset="0"/>
              <a:buNone/>
            </a:pPr>
            <a:r>
              <a:rPr lang="en-GB" dirty="0" smtClean="0"/>
              <a:t>    (Sticks and mud walls and grass / thatch roof)</a:t>
            </a:r>
          </a:p>
          <a:p>
            <a:endParaRPr lang="en-GB" dirty="0" smtClean="0"/>
          </a:p>
          <a:p>
            <a:r>
              <a:rPr lang="en-GB" dirty="0" smtClean="0"/>
              <a:t>The mud helps to keep</a:t>
            </a:r>
            <a:r>
              <a:rPr lang="en-GB" baseline="0" dirty="0" smtClean="0"/>
              <a:t> the house cool in the very hot midday sun but when it rains the mud will drip into the house and make a mess.</a:t>
            </a:r>
            <a:endParaRPr lang="en-GB" dirty="0" smtClean="0"/>
          </a:p>
          <a:p>
            <a:endParaRPr lang="en-GB" dirty="0" smtClean="0"/>
          </a:p>
          <a:p>
            <a:pPr marL="171450" indent="-171450">
              <a:buFont typeface="Arial" panose="020B0604020202020204" pitchFamily="34" charset="0"/>
              <a:buChar char="•"/>
            </a:pPr>
            <a:r>
              <a:rPr lang="en-GB" dirty="0" smtClean="0"/>
              <a:t>Is</a:t>
            </a:r>
            <a:r>
              <a:rPr lang="en-GB" baseline="0" dirty="0" smtClean="0"/>
              <a:t> it as big as your house?</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How many rooms do you think it has?</a:t>
            </a:r>
          </a:p>
          <a:p>
            <a:r>
              <a:rPr lang="en-GB" baseline="0" dirty="0" smtClean="0"/>
              <a:t>    (One room)</a:t>
            </a:r>
          </a:p>
          <a:p>
            <a:endParaRPr lang="en-GB" baseline="0" dirty="0" smtClean="0"/>
          </a:p>
          <a:p>
            <a:pPr marL="171450" indent="-171450">
              <a:buFont typeface="Arial" panose="020B0604020202020204" pitchFamily="34" charset="0"/>
              <a:buChar char="•"/>
            </a:pPr>
            <a:r>
              <a:rPr lang="en-GB" baseline="0" dirty="0" smtClean="0"/>
              <a:t>What do you think is different about it from your house?</a:t>
            </a:r>
          </a:p>
          <a:p>
            <a:r>
              <a:rPr lang="en-GB" baseline="0" dirty="0" smtClean="0"/>
              <a:t>    (No windows, no electricity, no bathroom, only one room etc.)</a:t>
            </a:r>
          </a:p>
          <a:p>
            <a:endParaRPr lang="en-GB" baseline="0" dirty="0" smtClean="0"/>
          </a:p>
          <a:p>
            <a:pPr marL="171450" indent="-171450">
              <a:buFont typeface="Arial" panose="020B0604020202020204" pitchFamily="34" charset="0"/>
              <a:buChar char="•"/>
            </a:pPr>
            <a:r>
              <a:rPr lang="en-GB" baseline="0" dirty="0" smtClean="0"/>
              <a:t>Can you see anything that is the same as where you live?</a:t>
            </a:r>
            <a:endParaRPr lang="en-GB" dirty="0" smtClean="0"/>
          </a:p>
          <a:p>
            <a:endParaRPr lang="en-GB" dirty="0"/>
          </a:p>
        </p:txBody>
      </p:sp>
      <p:sp>
        <p:nvSpPr>
          <p:cNvPr id="4" name="Slide Number Placeholder 3"/>
          <p:cNvSpPr>
            <a:spLocks noGrp="1"/>
          </p:cNvSpPr>
          <p:nvPr>
            <p:ph type="sldNum" sz="quarter" idx="10"/>
          </p:nvPr>
        </p:nvSpPr>
        <p:spPr/>
        <p:txBody>
          <a:bodyPr/>
          <a:lstStyle/>
          <a:p>
            <a:fld id="{362F1948-C8E3-41C2-A3F5-F9BE586CBACB}" type="slidenum">
              <a:rPr lang="en-GB" smtClean="0"/>
              <a:pPr/>
              <a:t>9</a:t>
            </a:fld>
            <a:endParaRPr lang="en-GB"/>
          </a:p>
        </p:txBody>
      </p:sp>
    </p:spTree>
    <p:extLst>
      <p:ext uri="{BB962C8B-B14F-4D97-AF65-F5344CB8AC3E}">
        <p14:creationId xmlns:p14="http://schemas.microsoft.com/office/powerpoint/2010/main" val="2739560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04E7401-C2B0-4971-8398-7F2B627344DC}" type="datetimeFigureOut">
              <a:rPr lang="en-GB" smtClean="0"/>
              <a:pPr/>
              <a:t>30/05/2018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F2BE93-97DF-4944-847B-0FAED7281C8F}" type="slidenum">
              <a:rPr lang="en-GB" smtClean="0"/>
              <a:pPr/>
              <a:t>‹#›</a:t>
            </a:fld>
            <a:endParaRPr lang="en-GB"/>
          </a:p>
        </p:txBody>
      </p:sp>
    </p:spTree>
    <p:extLst>
      <p:ext uri="{BB962C8B-B14F-4D97-AF65-F5344CB8AC3E}">
        <p14:creationId xmlns:p14="http://schemas.microsoft.com/office/powerpoint/2010/main" val="3007643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04E7401-C2B0-4971-8398-7F2B627344DC}" type="datetimeFigureOut">
              <a:rPr lang="en-GB" smtClean="0"/>
              <a:pPr/>
              <a:t>30/05/2018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F2BE93-97DF-4944-847B-0FAED7281C8F}" type="slidenum">
              <a:rPr lang="en-GB" smtClean="0"/>
              <a:pPr/>
              <a:t>‹#›</a:t>
            </a:fld>
            <a:endParaRPr lang="en-GB"/>
          </a:p>
        </p:txBody>
      </p:sp>
    </p:spTree>
    <p:extLst>
      <p:ext uri="{BB962C8B-B14F-4D97-AF65-F5344CB8AC3E}">
        <p14:creationId xmlns:p14="http://schemas.microsoft.com/office/powerpoint/2010/main" val="2892850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04E7401-C2B0-4971-8398-7F2B627344DC}" type="datetimeFigureOut">
              <a:rPr lang="en-GB" smtClean="0"/>
              <a:pPr/>
              <a:t>30/05/2018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F2BE93-97DF-4944-847B-0FAED7281C8F}" type="slidenum">
              <a:rPr lang="en-GB" smtClean="0"/>
              <a:pPr/>
              <a:t>‹#›</a:t>
            </a:fld>
            <a:endParaRPr lang="en-GB"/>
          </a:p>
        </p:txBody>
      </p:sp>
    </p:spTree>
    <p:extLst>
      <p:ext uri="{BB962C8B-B14F-4D97-AF65-F5344CB8AC3E}">
        <p14:creationId xmlns:p14="http://schemas.microsoft.com/office/powerpoint/2010/main" val="2341790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Picture Placeholder"/>
          <p:cNvSpPr>
            <a:spLocks noGrp="1"/>
          </p:cNvSpPr>
          <p:nvPr>
            <p:ph type="pic" sz="quarter" idx="10"/>
          </p:nvPr>
        </p:nvSpPr>
        <p:spPr>
          <a:xfrm>
            <a:off x="0" y="0"/>
            <a:ext cx="9144000" cy="6858000"/>
          </a:xfrm>
        </p:spPr>
        <p:txBody>
          <a:bodyPr/>
          <a:lstStyle/>
          <a:p>
            <a:r>
              <a:rPr lang="en-US" smtClean="0"/>
              <a:t>Click icon to add picture</a:t>
            </a:r>
            <a:endParaRPr lang="en-GB"/>
          </a:p>
        </p:txBody>
      </p:sp>
      <p:sp>
        <p:nvSpPr>
          <p:cNvPr id="3" name="Subtitle"/>
          <p:cNvSpPr>
            <a:spLocks noGrp="1"/>
          </p:cNvSpPr>
          <p:nvPr>
            <p:ph type="subTitle" idx="1"/>
          </p:nvPr>
        </p:nvSpPr>
        <p:spPr>
          <a:xfrm>
            <a:off x="468000" y="5014800"/>
            <a:ext cx="8208000" cy="864000"/>
          </a:xfrm>
        </p:spPr>
        <p:txBody>
          <a:bodyPr anchor="ctr" anchorCtr="0"/>
          <a:lstStyle>
            <a:lvl1pPr marL="0" indent="0" algn="l">
              <a:buNone/>
              <a:defRPr>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2" name="Title"/>
          <p:cNvSpPr>
            <a:spLocks noGrp="1"/>
          </p:cNvSpPr>
          <p:nvPr>
            <p:ph type="ctrTitle"/>
          </p:nvPr>
        </p:nvSpPr>
        <p:spPr>
          <a:xfrm>
            <a:off x="468000" y="3934800"/>
            <a:ext cx="8208000" cy="1144800"/>
          </a:xfrm>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946666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ing">
    <p:spTree>
      <p:nvGrpSpPr>
        <p:cNvPr id="1" name=""/>
        <p:cNvGrpSpPr/>
        <p:nvPr/>
      </p:nvGrpSpPr>
      <p:grpSpPr>
        <a:xfrm>
          <a:off x="0" y="0"/>
          <a:ext cx="0" cy="0"/>
          <a:chOff x="0" y="0"/>
          <a:chExt cx="0" cy="0"/>
        </a:xfrm>
      </p:grpSpPr>
      <p:sp>
        <p:nvSpPr>
          <p:cNvPr id="4" name="Content Placeholder"/>
          <p:cNvSpPr>
            <a:spLocks noGrp="1"/>
          </p:cNvSpPr>
          <p:nvPr>
            <p:ph sz="half" idx="2"/>
          </p:nvPr>
        </p:nvSpPr>
        <p:spPr>
          <a:xfrm>
            <a:off x="468000" y="2134800"/>
            <a:ext cx="8208000" cy="37440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Section Heading"/>
          <p:cNvSpPr>
            <a:spLocks noGrp="1"/>
          </p:cNvSpPr>
          <p:nvPr>
            <p:ph type="body" idx="1" hasCustomPrompt="1"/>
          </p:nvPr>
        </p:nvSpPr>
        <p:spPr>
          <a:xfrm>
            <a:off x="468000" y="1602000"/>
            <a:ext cx="8208000" cy="460800"/>
          </a:xfrm>
        </p:spPr>
        <p:txBody>
          <a:bodyPr anchor="ctr" anchorCtr="0"/>
          <a:lstStyle>
            <a:lvl1pPr marL="0" indent="0">
              <a:buNone/>
              <a:defRPr sz="2400" b="0">
                <a:solidFill>
                  <a:srgbClr val="FF4E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section heading</a:t>
            </a:r>
          </a:p>
        </p:txBody>
      </p:sp>
      <p:sp>
        <p:nvSpPr>
          <p:cNvPr id="2" name="Title"/>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725168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Image (right) 1">
    <p:spTree>
      <p:nvGrpSpPr>
        <p:cNvPr id="1" name=""/>
        <p:cNvGrpSpPr/>
        <p:nvPr/>
      </p:nvGrpSpPr>
      <p:grpSpPr>
        <a:xfrm>
          <a:off x="0" y="0"/>
          <a:ext cx="0" cy="0"/>
          <a:chOff x="0" y="0"/>
          <a:chExt cx="0" cy="0"/>
        </a:xfrm>
      </p:grpSpPr>
      <p:sp>
        <p:nvSpPr>
          <p:cNvPr id="6" name="Picture Placeholder"/>
          <p:cNvSpPr>
            <a:spLocks noGrp="1"/>
          </p:cNvSpPr>
          <p:nvPr>
            <p:ph type="pic" idx="11"/>
          </p:nvPr>
        </p:nvSpPr>
        <p:spPr>
          <a:xfrm>
            <a:off x="6264000" y="2134800"/>
            <a:ext cx="2880000" cy="403200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Content Placeholder"/>
          <p:cNvSpPr>
            <a:spLocks noGrp="1"/>
          </p:cNvSpPr>
          <p:nvPr>
            <p:ph sz="half" idx="2"/>
          </p:nvPr>
        </p:nvSpPr>
        <p:spPr>
          <a:xfrm>
            <a:off x="468000" y="2134800"/>
            <a:ext cx="5688000" cy="37440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Section Heading"/>
          <p:cNvSpPr>
            <a:spLocks noGrp="1"/>
          </p:cNvSpPr>
          <p:nvPr>
            <p:ph type="body" idx="1" hasCustomPrompt="1"/>
          </p:nvPr>
        </p:nvSpPr>
        <p:spPr>
          <a:xfrm>
            <a:off x="468000" y="1602000"/>
            <a:ext cx="8208000" cy="460800"/>
          </a:xfrm>
        </p:spPr>
        <p:txBody>
          <a:bodyPr anchor="ctr" anchorCtr="0"/>
          <a:lstStyle>
            <a:lvl1pPr marL="0" indent="0">
              <a:buNone/>
              <a:defRPr sz="2400" b="0">
                <a:solidFill>
                  <a:srgbClr val="FF4E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section heading</a:t>
            </a:r>
          </a:p>
        </p:txBody>
      </p:sp>
      <p:sp>
        <p:nvSpPr>
          <p:cNvPr id="2" name="Title"/>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903545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Image (left) 1">
    <p:spTree>
      <p:nvGrpSpPr>
        <p:cNvPr id="1" name=""/>
        <p:cNvGrpSpPr/>
        <p:nvPr/>
      </p:nvGrpSpPr>
      <p:grpSpPr>
        <a:xfrm>
          <a:off x="0" y="0"/>
          <a:ext cx="0" cy="0"/>
          <a:chOff x="0" y="0"/>
          <a:chExt cx="0" cy="0"/>
        </a:xfrm>
      </p:grpSpPr>
      <p:sp>
        <p:nvSpPr>
          <p:cNvPr id="6" name="Picture Placeholder"/>
          <p:cNvSpPr>
            <a:spLocks noGrp="1"/>
          </p:cNvSpPr>
          <p:nvPr>
            <p:ph type="pic" idx="11"/>
          </p:nvPr>
        </p:nvSpPr>
        <p:spPr>
          <a:xfrm>
            <a:off x="0" y="2134800"/>
            <a:ext cx="2880000" cy="403200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Content Placeholder"/>
          <p:cNvSpPr>
            <a:spLocks noGrp="1"/>
          </p:cNvSpPr>
          <p:nvPr>
            <p:ph sz="half" idx="2"/>
          </p:nvPr>
        </p:nvSpPr>
        <p:spPr>
          <a:xfrm>
            <a:off x="2988000" y="2134800"/>
            <a:ext cx="5688000" cy="37440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Section Heading"/>
          <p:cNvSpPr>
            <a:spLocks noGrp="1"/>
          </p:cNvSpPr>
          <p:nvPr>
            <p:ph type="body" idx="1" hasCustomPrompt="1"/>
          </p:nvPr>
        </p:nvSpPr>
        <p:spPr>
          <a:xfrm>
            <a:off x="468000" y="1602000"/>
            <a:ext cx="8208000" cy="460800"/>
          </a:xfrm>
        </p:spPr>
        <p:txBody>
          <a:bodyPr anchor="ctr" anchorCtr="0"/>
          <a:lstStyle>
            <a:lvl1pPr marL="0" indent="0">
              <a:buNone/>
              <a:defRPr sz="2400" b="0">
                <a:solidFill>
                  <a:srgbClr val="FF4E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section heading</a:t>
            </a:r>
          </a:p>
        </p:txBody>
      </p:sp>
      <p:sp>
        <p:nvSpPr>
          <p:cNvPr id="2" name="Title"/>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441660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Image (right) 2">
    <p:spTree>
      <p:nvGrpSpPr>
        <p:cNvPr id="1" name=""/>
        <p:cNvGrpSpPr/>
        <p:nvPr/>
      </p:nvGrpSpPr>
      <p:grpSpPr>
        <a:xfrm>
          <a:off x="0" y="0"/>
          <a:ext cx="0" cy="0"/>
          <a:chOff x="0" y="0"/>
          <a:chExt cx="0" cy="0"/>
        </a:xfrm>
      </p:grpSpPr>
      <p:sp>
        <p:nvSpPr>
          <p:cNvPr id="6" name="Picture Placeholder"/>
          <p:cNvSpPr>
            <a:spLocks noGrp="1"/>
          </p:cNvSpPr>
          <p:nvPr>
            <p:ph type="pic" idx="11"/>
          </p:nvPr>
        </p:nvSpPr>
        <p:spPr>
          <a:xfrm>
            <a:off x="6264000" y="946800"/>
            <a:ext cx="2880000" cy="522000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Content Placeholder"/>
          <p:cNvSpPr>
            <a:spLocks noGrp="1"/>
          </p:cNvSpPr>
          <p:nvPr>
            <p:ph sz="half" idx="2"/>
          </p:nvPr>
        </p:nvSpPr>
        <p:spPr>
          <a:xfrm>
            <a:off x="468000" y="2134800"/>
            <a:ext cx="5688000" cy="37440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Section Heading"/>
          <p:cNvSpPr>
            <a:spLocks noGrp="1"/>
          </p:cNvSpPr>
          <p:nvPr>
            <p:ph type="body" idx="1" hasCustomPrompt="1"/>
          </p:nvPr>
        </p:nvSpPr>
        <p:spPr>
          <a:xfrm>
            <a:off x="468000" y="1602000"/>
            <a:ext cx="5688000" cy="460800"/>
          </a:xfrm>
        </p:spPr>
        <p:txBody>
          <a:bodyPr anchor="ctr" anchorCtr="0"/>
          <a:lstStyle>
            <a:lvl1pPr marL="0" indent="0">
              <a:buNone/>
              <a:defRPr sz="2400" b="0">
                <a:solidFill>
                  <a:srgbClr val="FF4E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section heading</a:t>
            </a:r>
          </a:p>
        </p:txBody>
      </p:sp>
      <p:sp>
        <p:nvSpPr>
          <p:cNvPr id="2" name="Title"/>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516662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Image (left) 2">
    <p:spTree>
      <p:nvGrpSpPr>
        <p:cNvPr id="1" name=""/>
        <p:cNvGrpSpPr/>
        <p:nvPr/>
      </p:nvGrpSpPr>
      <p:grpSpPr>
        <a:xfrm>
          <a:off x="0" y="0"/>
          <a:ext cx="0" cy="0"/>
          <a:chOff x="0" y="0"/>
          <a:chExt cx="0" cy="0"/>
        </a:xfrm>
      </p:grpSpPr>
      <p:sp>
        <p:nvSpPr>
          <p:cNvPr id="6" name="Picture Placeholder"/>
          <p:cNvSpPr>
            <a:spLocks noGrp="1"/>
          </p:cNvSpPr>
          <p:nvPr>
            <p:ph type="pic" idx="11"/>
          </p:nvPr>
        </p:nvSpPr>
        <p:spPr>
          <a:xfrm>
            <a:off x="0" y="946800"/>
            <a:ext cx="2880000" cy="522000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Content Placeholder"/>
          <p:cNvSpPr>
            <a:spLocks noGrp="1"/>
          </p:cNvSpPr>
          <p:nvPr>
            <p:ph sz="half" idx="2"/>
          </p:nvPr>
        </p:nvSpPr>
        <p:spPr>
          <a:xfrm>
            <a:off x="2988000" y="2134800"/>
            <a:ext cx="5688000" cy="37440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Section Heading"/>
          <p:cNvSpPr>
            <a:spLocks noGrp="1"/>
          </p:cNvSpPr>
          <p:nvPr>
            <p:ph type="body" idx="1" hasCustomPrompt="1"/>
          </p:nvPr>
        </p:nvSpPr>
        <p:spPr>
          <a:xfrm>
            <a:off x="2988000" y="1602000"/>
            <a:ext cx="5688000" cy="460800"/>
          </a:xfrm>
        </p:spPr>
        <p:txBody>
          <a:bodyPr anchor="ctr" anchorCtr="0"/>
          <a:lstStyle>
            <a:lvl1pPr marL="0" indent="0">
              <a:buNone/>
              <a:defRPr sz="2400" b="0">
                <a:solidFill>
                  <a:srgbClr val="FF4E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section heading</a:t>
            </a:r>
          </a:p>
        </p:txBody>
      </p:sp>
      <p:sp>
        <p:nvSpPr>
          <p:cNvPr id="2" name="Title"/>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981491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Content Placeholder 2"/>
          <p:cNvSpPr>
            <a:spLocks noGrp="1"/>
          </p:cNvSpPr>
          <p:nvPr>
            <p:ph sz="half" idx="11"/>
          </p:nvPr>
        </p:nvSpPr>
        <p:spPr>
          <a:xfrm>
            <a:off x="4644000" y="2134800"/>
            <a:ext cx="4032000" cy="37440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ection Heading 2"/>
          <p:cNvSpPr>
            <a:spLocks noGrp="1"/>
          </p:cNvSpPr>
          <p:nvPr>
            <p:ph type="body" idx="10" hasCustomPrompt="1"/>
          </p:nvPr>
        </p:nvSpPr>
        <p:spPr>
          <a:xfrm>
            <a:off x="4644000" y="1602000"/>
            <a:ext cx="4032000" cy="460800"/>
          </a:xfrm>
        </p:spPr>
        <p:txBody>
          <a:bodyPr anchor="ctr" anchorCtr="0"/>
          <a:lstStyle>
            <a:lvl1pPr marL="0" indent="0">
              <a:buNone/>
              <a:defRPr sz="2400" b="0">
                <a:solidFill>
                  <a:srgbClr val="FF4E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section heading</a:t>
            </a:r>
          </a:p>
        </p:txBody>
      </p:sp>
      <p:sp>
        <p:nvSpPr>
          <p:cNvPr id="4" name="Content Placeholder 1"/>
          <p:cNvSpPr>
            <a:spLocks noGrp="1"/>
          </p:cNvSpPr>
          <p:nvPr>
            <p:ph sz="half" idx="2"/>
          </p:nvPr>
        </p:nvSpPr>
        <p:spPr>
          <a:xfrm>
            <a:off x="468000" y="2134800"/>
            <a:ext cx="4032000" cy="37440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Section Heading 1"/>
          <p:cNvSpPr>
            <a:spLocks noGrp="1"/>
          </p:cNvSpPr>
          <p:nvPr>
            <p:ph type="body" idx="1" hasCustomPrompt="1"/>
          </p:nvPr>
        </p:nvSpPr>
        <p:spPr>
          <a:xfrm>
            <a:off x="468000" y="1602000"/>
            <a:ext cx="4032000" cy="460800"/>
          </a:xfrm>
        </p:spPr>
        <p:txBody>
          <a:bodyPr anchor="ctr" anchorCtr="0"/>
          <a:lstStyle>
            <a:lvl1pPr marL="0" indent="0">
              <a:buNone/>
              <a:defRPr sz="2400" b="0">
                <a:solidFill>
                  <a:srgbClr val="FF4E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section heading</a:t>
            </a:r>
          </a:p>
        </p:txBody>
      </p:sp>
      <p:sp>
        <p:nvSpPr>
          <p:cNvPr id="2" name="Title"/>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276679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Image (right) 3">
    <p:spTree>
      <p:nvGrpSpPr>
        <p:cNvPr id="1" name=""/>
        <p:cNvGrpSpPr/>
        <p:nvPr/>
      </p:nvGrpSpPr>
      <p:grpSpPr>
        <a:xfrm>
          <a:off x="0" y="0"/>
          <a:ext cx="0" cy="0"/>
          <a:chOff x="0" y="0"/>
          <a:chExt cx="0" cy="0"/>
        </a:xfrm>
      </p:grpSpPr>
      <p:sp>
        <p:nvSpPr>
          <p:cNvPr id="9" name="Picture Placeholder"/>
          <p:cNvSpPr>
            <a:spLocks noGrp="1"/>
          </p:cNvSpPr>
          <p:nvPr>
            <p:ph type="pic" idx="11"/>
          </p:nvPr>
        </p:nvSpPr>
        <p:spPr>
          <a:xfrm>
            <a:off x="4564800" y="946800"/>
            <a:ext cx="4572000" cy="522000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Content Placeholder"/>
          <p:cNvSpPr>
            <a:spLocks noGrp="1"/>
          </p:cNvSpPr>
          <p:nvPr>
            <p:ph sz="half" idx="2"/>
          </p:nvPr>
        </p:nvSpPr>
        <p:spPr>
          <a:xfrm>
            <a:off x="468000" y="2134800"/>
            <a:ext cx="4032000" cy="37440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Section Heading"/>
          <p:cNvSpPr>
            <a:spLocks noGrp="1"/>
          </p:cNvSpPr>
          <p:nvPr>
            <p:ph type="body" idx="1" hasCustomPrompt="1"/>
          </p:nvPr>
        </p:nvSpPr>
        <p:spPr>
          <a:xfrm>
            <a:off x="468000" y="1602000"/>
            <a:ext cx="4032000" cy="460800"/>
          </a:xfrm>
        </p:spPr>
        <p:txBody>
          <a:bodyPr anchor="ctr" anchorCtr="0"/>
          <a:lstStyle>
            <a:lvl1pPr marL="0" indent="0">
              <a:buNone/>
              <a:defRPr sz="2400" b="0">
                <a:solidFill>
                  <a:srgbClr val="FF4E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section heading</a:t>
            </a:r>
          </a:p>
        </p:txBody>
      </p:sp>
      <p:sp>
        <p:nvSpPr>
          <p:cNvPr id="2" name="Title"/>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86687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04E7401-C2B0-4971-8398-7F2B627344DC}" type="datetimeFigureOut">
              <a:rPr lang="en-GB" smtClean="0"/>
              <a:pPr/>
              <a:t>30/05/2018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F2BE93-97DF-4944-847B-0FAED7281C8F}" type="slidenum">
              <a:rPr lang="en-GB" smtClean="0"/>
              <a:pPr/>
              <a:t>‹#›</a:t>
            </a:fld>
            <a:endParaRPr lang="en-GB"/>
          </a:p>
        </p:txBody>
      </p:sp>
    </p:spTree>
    <p:extLst>
      <p:ext uri="{BB962C8B-B14F-4D97-AF65-F5344CB8AC3E}">
        <p14:creationId xmlns:p14="http://schemas.microsoft.com/office/powerpoint/2010/main" val="3727653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Image (left) 3">
    <p:spTree>
      <p:nvGrpSpPr>
        <p:cNvPr id="1" name=""/>
        <p:cNvGrpSpPr/>
        <p:nvPr/>
      </p:nvGrpSpPr>
      <p:grpSpPr>
        <a:xfrm>
          <a:off x="0" y="0"/>
          <a:ext cx="0" cy="0"/>
          <a:chOff x="0" y="0"/>
          <a:chExt cx="0" cy="0"/>
        </a:xfrm>
      </p:grpSpPr>
      <p:sp>
        <p:nvSpPr>
          <p:cNvPr id="9" name="Picture Placeholder"/>
          <p:cNvSpPr>
            <a:spLocks noGrp="1"/>
          </p:cNvSpPr>
          <p:nvPr>
            <p:ph type="pic" idx="13"/>
          </p:nvPr>
        </p:nvSpPr>
        <p:spPr>
          <a:xfrm>
            <a:off x="0" y="946800"/>
            <a:ext cx="4572000" cy="522000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7" name="Content Placeholder"/>
          <p:cNvSpPr>
            <a:spLocks noGrp="1"/>
          </p:cNvSpPr>
          <p:nvPr>
            <p:ph sz="half" idx="11"/>
          </p:nvPr>
        </p:nvSpPr>
        <p:spPr>
          <a:xfrm>
            <a:off x="4644000" y="2134800"/>
            <a:ext cx="4032000" cy="37440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ection Heading"/>
          <p:cNvSpPr>
            <a:spLocks noGrp="1"/>
          </p:cNvSpPr>
          <p:nvPr>
            <p:ph type="body" idx="10" hasCustomPrompt="1"/>
          </p:nvPr>
        </p:nvSpPr>
        <p:spPr>
          <a:xfrm>
            <a:off x="4644000" y="1602000"/>
            <a:ext cx="4032000" cy="460800"/>
          </a:xfrm>
        </p:spPr>
        <p:txBody>
          <a:bodyPr anchor="ctr" anchorCtr="0"/>
          <a:lstStyle>
            <a:lvl1pPr marL="0" indent="0">
              <a:buNone/>
              <a:defRPr sz="2400" b="0">
                <a:solidFill>
                  <a:srgbClr val="FF4E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section heading</a:t>
            </a:r>
          </a:p>
        </p:txBody>
      </p:sp>
      <p:sp>
        <p:nvSpPr>
          <p:cNvPr id="2" name="Title"/>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199793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Content Placeholder 2"/>
          <p:cNvSpPr>
            <a:spLocks noGrp="1"/>
          </p:cNvSpPr>
          <p:nvPr>
            <p:ph sz="half" idx="11"/>
          </p:nvPr>
        </p:nvSpPr>
        <p:spPr>
          <a:xfrm>
            <a:off x="4644000" y="1602000"/>
            <a:ext cx="4032000" cy="42768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1"/>
          <p:cNvSpPr>
            <a:spLocks noGrp="1"/>
          </p:cNvSpPr>
          <p:nvPr>
            <p:ph sz="half" idx="2"/>
          </p:nvPr>
        </p:nvSpPr>
        <p:spPr>
          <a:xfrm>
            <a:off x="468000" y="1602000"/>
            <a:ext cx="4032000" cy="42768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573289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p:cNvSpPr>
            <a:spLocks noGrp="1"/>
          </p:cNvSpPr>
          <p:nvPr>
            <p:ph sz="half" idx="2"/>
          </p:nvPr>
        </p:nvSpPr>
        <p:spPr>
          <a:xfrm>
            <a:off x="468000" y="1602000"/>
            <a:ext cx="8208000" cy="42768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337035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sp>
        <p:nvSpPr>
          <p:cNvPr id="3" name="Media Placeholder"/>
          <p:cNvSpPr>
            <a:spLocks noGrp="1"/>
          </p:cNvSpPr>
          <p:nvPr>
            <p:ph type="media" sz="quarter" idx="10"/>
          </p:nvPr>
        </p:nvSpPr>
        <p:spPr>
          <a:xfrm>
            <a:off x="468000" y="1602000"/>
            <a:ext cx="8208000" cy="4276800"/>
          </a:xfrm>
        </p:spPr>
        <p:txBody>
          <a:bodyPr/>
          <a:lstStyle/>
          <a:p>
            <a:r>
              <a:rPr lang="en-US" smtClean="0"/>
              <a:t>Click icon to add media</a:t>
            </a:r>
            <a:endParaRPr lang="en-GB" dirty="0"/>
          </a:p>
        </p:txBody>
      </p:sp>
      <p:sp>
        <p:nvSpPr>
          <p:cNvPr id="4" name="Caption Placeholder"/>
          <p:cNvSpPr>
            <a:spLocks noGrp="1"/>
          </p:cNvSpPr>
          <p:nvPr>
            <p:ph type="body" sz="half" idx="2" hasCustomPrompt="1"/>
          </p:nvPr>
        </p:nvSpPr>
        <p:spPr>
          <a:xfrm>
            <a:off x="468000" y="5518800"/>
            <a:ext cx="5328000" cy="302400"/>
          </a:xfrm>
        </p:spPr>
        <p:txBody>
          <a:bodyPr anchor="ctr" anchorCtr="0">
            <a:noAutofit/>
          </a:bodyPr>
          <a:lstStyle>
            <a:lvl1pPr marL="0" indent="0">
              <a:buNone/>
              <a:defRPr sz="1600" b="1" baseline="0">
                <a:solidFill>
                  <a:schemeClr val="bg1"/>
                </a:solidFill>
                <a:latin typeface="Ubuntu" panose="020B0504030602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video caption</a:t>
            </a:r>
          </a:p>
        </p:txBody>
      </p:sp>
      <p:sp>
        <p:nvSpPr>
          <p:cNvPr id="8" name="Title"/>
          <p:cNvSpPr>
            <a:spLocks noGrp="1"/>
          </p:cNvSpPr>
          <p:nvPr>
            <p:ph type="title"/>
          </p:nvPr>
        </p:nvSpPr>
        <p:spPr>
          <a:xfrm>
            <a:off x="468000" y="57600"/>
            <a:ext cx="8208000" cy="921600"/>
          </a:xfrm>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2968254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p:cNvSpPr>
            <a:spLocks noGrp="1"/>
          </p:cNvSpPr>
          <p:nvPr>
            <p:ph type="pic" idx="1"/>
          </p:nvPr>
        </p:nvSpPr>
        <p:spPr>
          <a:xfrm>
            <a:off x="468000" y="1602000"/>
            <a:ext cx="8208000" cy="427680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9" name="Caption Placeholder"/>
          <p:cNvSpPr>
            <a:spLocks noGrp="1"/>
          </p:cNvSpPr>
          <p:nvPr>
            <p:ph type="body" sz="half" idx="2" hasCustomPrompt="1"/>
          </p:nvPr>
        </p:nvSpPr>
        <p:spPr>
          <a:xfrm>
            <a:off x="468000" y="5518800"/>
            <a:ext cx="5328000" cy="302400"/>
          </a:xfrm>
        </p:spPr>
        <p:txBody>
          <a:bodyPr anchor="ctr" anchorCtr="0">
            <a:noAutofit/>
          </a:bodyPr>
          <a:lstStyle>
            <a:lvl1pPr marL="0" indent="0">
              <a:buNone/>
              <a:defRPr sz="1600" b="1">
                <a:solidFill>
                  <a:schemeClr val="bg1"/>
                </a:solidFill>
                <a:latin typeface="Ubuntu" panose="020B0504030602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image caption</a:t>
            </a:r>
          </a:p>
        </p:txBody>
      </p:sp>
      <p:sp>
        <p:nvSpPr>
          <p:cNvPr id="8" name="Title"/>
          <p:cNvSpPr>
            <a:spLocks noGrp="1"/>
          </p:cNvSpPr>
          <p:nvPr>
            <p:ph type="title"/>
          </p:nvPr>
        </p:nvSpPr>
        <p:spPr>
          <a:xfrm>
            <a:off x="468000" y="57600"/>
            <a:ext cx="8208000" cy="921600"/>
          </a:xfrm>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201397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Page Picture with Caption">
    <p:spTree>
      <p:nvGrpSpPr>
        <p:cNvPr id="1" name=""/>
        <p:cNvGrpSpPr/>
        <p:nvPr/>
      </p:nvGrpSpPr>
      <p:grpSpPr>
        <a:xfrm>
          <a:off x="0" y="0"/>
          <a:ext cx="0" cy="0"/>
          <a:chOff x="0" y="0"/>
          <a:chExt cx="0" cy="0"/>
        </a:xfrm>
      </p:grpSpPr>
      <p:sp>
        <p:nvSpPr>
          <p:cNvPr id="3" name="Picture Placeholder"/>
          <p:cNvSpPr>
            <a:spLocks noGrp="1"/>
          </p:cNvSpPr>
          <p:nvPr>
            <p:ph type="pic" idx="1"/>
          </p:nvPr>
        </p:nvSpPr>
        <p:spPr>
          <a:xfrm>
            <a:off x="0" y="0"/>
            <a:ext cx="9144000" cy="685800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9" name="Caption Placeholder"/>
          <p:cNvSpPr>
            <a:spLocks noGrp="1"/>
          </p:cNvSpPr>
          <p:nvPr>
            <p:ph type="body" sz="half" idx="2" hasCustomPrompt="1"/>
          </p:nvPr>
        </p:nvSpPr>
        <p:spPr>
          <a:xfrm>
            <a:off x="468000" y="5518800"/>
            <a:ext cx="5328000" cy="302400"/>
          </a:xfrm>
        </p:spPr>
        <p:txBody>
          <a:bodyPr anchor="ctr" anchorCtr="0">
            <a:noAutofit/>
          </a:bodyPr>
          <a:lstStyle>
            <a:lvl1pPr marL="0" indent="0">
              <a:buNone/>
              <a:defRPr sz="1600" b="1">
                <a:solidFill>
                  <a:schemeClr val="bg1"/>
                </a:solidFill>
                <a:effectLst/>
                <a:latin typeface="Ubuntu" panose="020B0504030602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image caption</a:t>
            </a:r>
          </a:p>
        </p:txBody>
      </p:sp>
      <p:sp>
        <p:nvSpPr>
          <p:cNvPr id="8" name="Title"/>
          <p:cNvSpPr>
            <a:spLocks noGrp="1"/>
          </p:cNvSpPr>
          <p:nvPr>
            <p:ph type="title"/>
          </p:nvPr>
        </p:nvSpPr>
        <p:spPr>
          <a:xfrm>
            <a:off x="468000" y="57600"/>
            <a:ext cx="8208000" cy="921600"/>
          </a:xfrm>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2419893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284291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60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4E7401-C2B0-4971-8398-7F2B627344DC}" type="datetimeFigureOut">
              <a:rPr lang="en-GB" smtClean="0"/>
              <a:pPr/>
              <a:t>30/05/2018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F2BE93-97DF-4944-847B-0FAED7281C8F}" type="slidenum">
              <a:rPr lang="en-GB" smtClean="0"/>
              <a:pPr/>
              <a:t>‹#›</a:t>
            </a:fld>
            <a:endParaRPr lang="en-GB"/>
          </a:p>
        </p:txBody>
      </p:sp>
    </p:spTree>
    <p:extLst>
      <p:ext uri="{BB962C8B-B14F-4D97-AF65-F5344CB8AC3E}">
        <p14:creationId xmlns:p14="http://schemas.microsoft.com/office/powerpoint/2010/main" val="3905424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04E7401-C2B0-4971-8398-7F2B627344DC}" type="datetimeFigureOut">
              <a:rPr lang="en-GB" smtClean="0"/>
              <a:pPr/>
              <a:t>30/05/2018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F2BE93-97DF-4944-847B-0FAED7281C8F}" type="slidenum">
              <a:rPr lang="en-GB" smtClean="0"/>
              <a:pPr/>
              <a:t>‹#›</a:t>
            </a:fld>
            <a:endParaRPr lang="en-GB"/>
          </a:p>
        </p:txBody>
      </p:sp>
    </p:spTree>
    <p:extLst>
      <p:ext uri="{BB962C8B-B14F-4D97-AF65-F5344CB8AC3E}">
        <p14:creationId xmlns:p14="http://schemas.microsoft.com/office/powerpoint/2010/main" val="2299616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04E7401-C2B0-4971-8398-7F2B627344DC}" type="datetimeFigureOut">
              <a:rPr lang="en-GB" smtClean="0"/>
              <a:pPr/>
              <a:t>30/05/2018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CF2BE93-97DF-4944-847B-0FAED7281C8F}" type="slidenum">
              <a:rPr lang="en-GB" smtClean="0"/>
              <a:pPr/>
              <a:t>‹#›</a:t>
            </a:fld>
            <a:endParaRPr lang="en-GB"/>
          </a:p>
        </p:txBody>
      </p:sp>
    </p:spTree>
    <p:extLst>
      <p:ext uri="{BB962C8B-B14F-4D97-AF65-F5344CB8AC3E}">
        <p14:creationId xmlns:p14="http://schemas.microsoft.com/office/powerpoint/2010/main" val="204892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04E7401-C2B0-4971-8398-7F2B627344DC}" type="datetimeFigureOut">
              <a:rPr lang="en-GB" smtClean="0"/>
              <a:pPr/>
              <a:t>30/05/2018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CF2BE93-97DF-4944-847B-0FAED7281C8F}" type="slidenum">
              <a:rPr lang="en-GB" smtClean="0"/>
              <a:pPr/>
              <a:t>‹#›</a:t>
            </a:fld>
            <a:endParaRPr lang="en-GB"/>
          </a:p>
        </p:txBody>
      </p:sp>
    </p:spTree>
    <p:extLst>
      <p:ext uri="{BB962C8B-B14F-4D97-AF65-F5344CB8AC3E}">
        <p14:creationId xmlns:p14="http://schemas.microsoft.com/office/powerpoint/2010/main" val="1078222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4E7401-C2B0-4971-8398-7F2B627344DC}" type="datetimeFigureOut">
              <a:rPr lang="en-GB" smtClean="0"/>
              <a:pPr/>
              <a:t>30/05/2018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CF2BE93-97DF-4944-847B-0FAED7281C8F}" type="slidenum">
              <a:rPr lang="en-GB" smtClean="0"/>
              <a:pPr/>
              <a:t>‹#›</a:t>
            </a:fld>
            <a:endParaRPr lang="en-GB"/>
          </a:p>
        </p:txBody>
      </p:sp>
    </p:spTree>
    <p:extLst>
      <p:ext uri="{BB962C8B-B14F-4D97-AF65-F5344CB8AC3E}">
        <p14:creationId xmlns:p14="http://schemas.microsoft.com/office/powerpoint/2010/main" val="3952482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4E7401-C2B0-4971-8398-7F2B627344DC}" type="datetimeFigureOut">
              <a:rPr lang="en-GB" smtClean="0"/>
              <a:pPr/>
              <a:t>30/05/2018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F2BE93-97DF-4944-847B-0FAED7281C8F}" type="slidenum">
              <a:rPr lang="en-GB" smtClean="0"/>
              <a:pPr/>
              <a:t>‹#›</a:t>
            </a:fld>
            <a:endParaRPr lang="en-GB"/>
          </a:p>
        </p:txBody>
      </p:sp>
    </p:spTree>
    <p:extLst>
      <p:ext uri="{BB962C8B-B14F-4D97-AF65-F5344CB8AC3E}">
        <p14:creationId xmlns:p14="http://schemas.microsoft.com/office/powerpoint/2010/main" val="3412573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4E7401-C2B0-4971-8398-7F2B627344DC}" type="datetimeFigureOut">
              <a:rPr lang="en-GB" smtClean="0"/>
              <a:pPr/>
              <a:t>30/05/2018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F2BE93-97DF-4944-847B-0FAED7281C8F}" type="slidenum">
              <a:rPr lang="en-GB" smtClean="0"/>
              <a:pPr/>
              <a:t>‹#›</a:t>
            </a:fld>
            <a:endParaRPr lang="en-GB"/>
          </a:p>
        </p:txBody>
      </p:sp>
    </p:spTree>
    <p:extLst>
      <p:ext uri="{BB962C8B-B14F-4D97-AF65-F5344CB8AC3E}">
        <p14:creationId xmlns:p14="http://schemas.microsoft.com/office/powerpoint/2010/main" val="1312627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4E7401-C2B0-4971-8398-7F2B627344DC}" type="datetimeFigureOut">
              <a:rPr lang="en-GB" smtClean="0"/>
              <a:pPr/>
              <a:t>30/05/2018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2BE93-97DF-4944-847B-0FAED7281C8F}" type="slidenum">
              <a:rPr lang="en-GB" smtClean="0"/>
              <a:pPr/>
              <a:t>‹#›</a:t>
            </a:fld>
            <a:endParaRPr lang="en-GB"/>
          </a:p>
        </p:txBody>
      </p:sp>
    </p:spTree>
    <p:extLst>
      <p:ext uri="{BB962C8B-B14F-4D97-AF65-F5344CB8AC3E}">
        <p14:creationId xmlns:p14="http://schemas.microsoft.com/office/powerpoint/2010/main" val="3477731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p:cNvSpPr>
            <a:spLocks noGrp="1"/>
          </p:cNvSpPr>
          <p:nvPr>
            <p:ph type="body" idx="1"/>
          </p:nvPr>
        </p:nvSpPr>
        <p:spPr>
          <a:xfrm>
            <a:off x="468000" y="1600200"/>
            <a:ext cx="8208000" cy="42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Placeholder"/>
          <p:cNvSpPr>
            <a:spLocks noGrp="1"/>
          </p:cNvSpPr>
          <p:nvPr>
            <p:ph type="title"/>
          </p:nvPr>
        </p:nvSpPr>
        <p:spPr>
          <a:xfrm>
            <a:off x="468000" y="57600"/>
            <a:ext cx="8208000" cy="921600"/>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1134141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500" kern="1200">
          <a:solidFill>
            <a:schemeClr val="tx1"/>
          </a:solidFill>
          <a:latin typeface="Libre Baskerville" pitchFamily="50"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4.gif"/></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4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gif"/><Relationship Id="rId7"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2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4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4.gif"/><Relationship Id="rId7"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2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jpeg"/></Relationships>
</file>

<file path=ppt/slides/_rels/slide4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4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8.xml"/><Relationship Id="rId1" Type="http://schemas.openxmlformats.org/officeDocument/2006/relationships/slideLayout" Target="../slideLayouts/slideLayout20.xml"/><Relationship Id="rId4" Type="http://schemas.openxmlformats.org/officeDocument/2006/relationships/image" Target="../media/image4.gif"/></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22.xml"/><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welcome-page.jpg"/>
          <p:cNvPicPr>
            <a:picLocks noChangeAspect="1"/>
          </p:cNvPicPr>
          <p:nvPr/>
        </p:nvPicPr>
        <p:blipFill>
          <a:blip r:embed="rId3"/>
          <a:stretch>
            <a:fillRect/>
          </a:stretch>
        </p:blipFill>
        <p:spPr>
          <a:xfrm>
            <a:off x="0" y="-304800"/>
            <a:ext cx="9144000" cy="6858000"/>
          </a:xfrm>
          <a:prstGeom prst="rect">
            <a:avLst/>
          </a:prstGeom>
        </p:spPr>
      </p:pic>
      <p:pic>
        <p:nvPicPr>
          <p:cNvPr id="11"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6" name="Title 1"/>
          <p:cNvSpPr txBox="1">
            <a:spLocks/>
          </p:cNvSpPr>
          <p:nvPr/>
        </p:nvSpPr>
        <p:spPr>
          <a:xfrm>
            <a:off x="518864" y="5079504"/>
            <a:ext cx="82296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dirty="0" smtClean="0">
                <a:solidFill>
                  <a:schemeClr val="bg1"/>
                </a:solidFill>
                <a:latin typeface="Ubuntu Light" panose="020B0304030602030204" pitchFamily="34" charset="0"/>
              </a:rPr>
              <a:t>Presentation for Primary Schools</a:t>
            </a:r>
          </a:p>
          <a:p>
            <a:pPr algn="l"/>
            <a:r>
              <a:rPr lang="en-GB" sz="3200" dirty="0" smtClean="0">
                <a:solidFill>
                  <a:schemeClr val="bg1"/>
                </a:solidFill>
                <a:latin typeface="Ubuntu Light" panose="020B0304030602030204" pitchFamily="34" charset="0"/>
              </a:rPr>
              <a:t>2018</a:t>
            </a:r>
          </a:p>
        </p:txBody>
      </p:sp>
      <p:sp>
        <p:nvSpPr>
          <p:cNvPr id="2" name="Title 1"/>
          <p:cNvSpPr>
            <a:spLocks noGrp="1"/>
          </p:cNvSpPr>
          <p:nvPr>
            <p:ph type="title"/>
          </p:nvPr>
        </p:nvSpPr>
        <p:spPr>
          <a:xfrm>
            <a:off x="467544" y="4005064"/>
            <a:ext cx="8229600" cy="1143000"/>
          </a:xfrm>
        </p:spPr>
        <p:txBody>
          <a:bodyPr>
            <a:normAutofit/>
          </a:bodyPr>
          <a:lstStyle/>
          <a:p>
            <a:pPr algn="l"/>
            <a:r>
              <a:rPr lang="en-US" sz="3500" dirty="0" smtClean="0">
                <a:solidFill>
                  <a:schemeClr val="bg1"/>
                </a:solidFill>
                <a:latin typeface="Libre Baskerville" panose="02000000000000000000" charset="0"/>
              </a:rPr>
              <a:t>Going to school in rural Africa</a:t>
            </a:r>
            <a:endParaRPr lang="en-GB" sz="3500" dirty="0">
              <a:solidFill>
                <a:schemeClr val="bg1"/>
              </a:solidFill>
              <a:latin typeface="Libre Baskerville" panose="02000000000000000000" charset="0"/>
            </a:endParaRPr>
          </a:p>
        </p:txBody>
      </p:sp>
    </p:spTree>
    <p:extLst>
      <p:ext uri="{BB962C8B-B14F-4D97-AF65-F5344CB8AC3E}">
        <p14:creationId xmlns:p14="http://schemas.microsoft.com/office/powerpoint/2010/main" val="38759979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3590" y="1005061"/>
            <a:ext cx="4570409" cy="5005967"/>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313" y="1989137"/>
            <a:ext cx="3734619"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latin typeface="Ubuntu Light" panose="020B0304030602030204" pitchFamily="34" charset="0"/>
                <a:cs typeface="Ubuntu"/>
              </a:rPr>
              <a:t>In the morning do you have breakfast before going to school?</a:t>
            </a:r>
          </a:p>
          <a:p>
            <a:pPr marL="0" indent="0">
              <a:buNone/>
            </a:pPr>
            <a:endParaRPr lang="en-GB" sz="2000" dirty="0" smtClean="0">
              <a:latin typeface="Ubuntu Light" panose="020B0304030602030204" pitchFamily="34" charset="0"/>
              <a:cs typeface="Ubuntu"/>
            </a:endParaRPr>
          </a:p>
          <a:p>
            <a:pPr marL="0" indent="0">
              <a:buNone/>
            </a:pPr>
            <a:r>
              <a:rPr lang="en-GB" sz="2000" dirty="0" smtClean="0">
                <a:latin typeface="Ubuntu Light" panose="020B0304030602030204" pitchFamily="34" charset="0"/>
                <a:cs typeface="Ubuntu"/>
              </a:rPr>
              <a:t>What </a:t>
            </a:r>
            <a:r>
              <a:rPr lang="en-GB" sz="2000" dirty="0">
                <a:latin typeface="Ubuntu Light" panose="020B0304030602030204" pitchFamily="34" charset="0"/>
                <a:cs typeface="Ubuntu"/>
              </a:rPr>
              <a:t>does your kitchen look like?</a:t>
            </a:r>
          </a:p>
        </p:txBody>
      </p:sp>
      <p:sp>
        <p:nvSpPr>
          <p:cNvPr id="9"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1519789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3591" y="981075"/>
            <a:ext cx="4570409" cy="5005967"/>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313" y="1989137"/>
            <a:ext cx="3734619"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smtClean="0">
                <a:latin typeface="Ubuntu Light" panose="020B0304030602030204" pitchFamily="34" charset="0"/>
                <a:cs typeface="Ubuntu"/>
              </a:rPr>
              <a:t>And how is your kitchen different to this kitchen in rural Kenya?</a:t>
            </a:r>
            <a:endParaRPr lang="en-GB" sz="2000" dirty="0">
              <a:latin typeface="Ubuntu Light" panose="020B0304030602030204" pitchFamily="34" charset="0"/>
              <a:cs typeface="Ubuntu"/>
            </a:endParaRPr>
          </a:p>
        </p:txBody>
      </p:sp>
      <p:sp>
        <p:nvSpPr>
          <p:cNvPr id="12"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14460094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981075"/>
            <a:ext cx="4570409" cy="5005966"/>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313" y="1989137"/>
            <a:ext cx="3734619"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smtClean="0">
                <a:latin typeface="Ubuntu Light" panose="020B0304030602030204" pitchFamily="34" charset="0"/>
                <a:cs typeface="Ubuntu"/>
              </a:rPr>
              <a:t>After breakfast how do you get </a:t>
            </a:r>
            <a:r>
              <a:rPr lang="en-GB" sz="2000" dirty="0">
                <a:latin typeface="Ubuntu Light" panose="020B0304030602030204" pitchFamily="34" charset="0"/>
                <a:cs typeface="Ubuntu"/>
              </a:rPr>
              <a:t>to </a:t>
            </a:r>
            <a:r>
              <a:rPr lang="en-GB" sz="2000" dirty="0" smtClean="0">
                <a:latin typeface="Ubuntu Light" panose="020B0304030602030204" pitchFamily="34" charset="0"/>
                <a:cs typeface="Ubuntu"/>
              </a:rPr>
              <a:t>school?</a:t>
            </a:r>
          </a:p>
          <a:p>
            <a:pPr marL="0" indent="0">
              <a:buNone/>
            </a:pPr>
            <a:endParaRPr lang="en-GB" sz="2000" dirty="0">
              <a:latin typeface="Ubuntu Light" panose="020B0304030602030204" pitchFamily="34" charset="0"/>
              <a:cs typeface="Ubuntu"/>
            </a:endParaRPr>
          </a:p>
          <a:p>
            <a:pPr marL="0" indent="0">
              <a:buNone/>
            </a:pPr>
            <a:r>
              <a:rPr lang="en-GB" sz="2000" dirty="0" smtClean="0">
                <a:latin typeface="Ubuntu Light" panose="020B0304030602030204" pitchFamily="34" charset="0"/>
                <a:cs typeface="Ubuntu"/>
              </a:rPr>
              <a:t>Do you walk to school?</a:t>
            </a:r>
          </a:p>
          <a:p>
            <a:pPr marL="0" indent="0">
              <a:buNone/>
            </a:pPr>
            <a:endParaRPr lang="en-GB" sz="2000" dirty="0" smtClean="0">
              <a:latin typeface="Ubuntu Light" panose="020B0304030602030204" pitchFamily="34" charset="0"/>
              <a:cs typeface="Ubuntu"/>
            </a:endParaRPr>
          </a:p>
          <a:p>
            <a:pPr marL="0" indent="0">
              <a:buNone/>
            </a:pPr>
            <a:r>
              <a:rPr lang="en-GB" sz="2000" dirty="0" smtClean="0">
                <a:latin typeface="Ubuntu Light" panose="020B0304030602030204" pitchFamily="34" charset="0"/>
                <a:cs typeface="Ubuntu"/>
              </a:rPr>
              <a:t>Or catch the bus or train?</a:t>
            </a:r>
          </a:p>
          <a:p>
            <a:pPr marL="0" indent="0">
              <a:buNone/>
            </a:pPr>
            <a:endParaRPr lang="en-GB" sz="2000" dirty="0" smtClean="0">
              <a:latin typeface="Ubuntu Light" panose="020B0304030602030204" pitchFamily="34" charset="0"/>
              <a:cs typeface="Ubuntu"/>
            </a:endParaRPr>
          </a:p>
          <a:p>
            <a:pPr marL="0" indent="0">
              <a:buNone/>
            </a:pPr>
            <a:r>
              <a:rPr lang="en-GB" sz="2000" dirty="0" smtClean="0">
                <a:latin typeface="Ubuntu Light" panose="020B0304030602030204" pitchFamily="34" charset="0"/>
                <a:cs typeface="Ubuntu"/>
              </a:rPr>
              <a:t>Perhaps you are dropped off at school in a car?</a:t>
            </a:r>
            <a:endParaRPr lang="en-GB" sz="2000" dirty="0">
              <a:latin typeface="Ubuntu Light" panose="020B0304030602030204" pitchFamily="34" charset="0"/>
              <a:cs typeface="Ubuntu"/>
            </a:endParaRPr>
          </a:p>
        </p:txBody>
      </p:sp>
      <p:sp>
        <p:nvSpPr>
          <p:cNvPr id="13"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18325711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alking to school.png"/>
          <p:cNvPicPr>
            <a:picLocks noChangeAspect="1"/>
          </p:cNvPicPr>
          <p:nvPr/>
        </p:nvPicPr>
        <p:blipFill rotWithShape="1">
          <a:blip r:embed="rId3"/>
          <a:srcRect b="5909"/>
          <a:stretch/>
        </p:blipFill>
        <p:spPr>
          <a:xfrm>
            <a:off x="4572000" y="935521"/>
            <a:ext cx="4570409" cy="5733839"/>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11"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000" y="1989137"/>
            <a:ext cx="3734932"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latin typeface="Ubuntu Light" panose="020B0304030602030204" pitchFamily="34" charset="0"/>
                <a:cs typeface="Ubuntu"/>
              </a:rPr>
              <a:t>Some of you </a:t>
            </a:r>
            <a:r>
              <a:rPr lang="en-GB" sz="2000" dirty="0" smtClean="0">
                <a:latin typeface="Ubuntu Light" panose="020B0304030602030204" pitchFamily="34" charset="0"/>
                <a:cs typeface="Ubuntu"/>
              </a:rPr>
              <a:t>walk.</a:t>
            </a: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a:p>
            <a:pPr marL="0" indent="0">
              <a:buNone/>
            </a:pPr>
            <a:r>
              <a:rPr lang="en-GB" sz="2000" dirty="0">
                <a:latin typeface="Ubuntu Light" panose="020B0304030602030204" pitchFamily="34" charset="0"/>
                <a:cs typeface="Ubuntu"/>
              </a:rPr>
              <a:t>How long does it take to walk to school?</a:t>
            </a:r>
          </a:p>
        </p:txBody>
      </p:sp>
      <p:sp>
        <p:nvSpPr>
          <p:cNvPr id="12"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36724499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3590" y="967981"/>
            <a:ext cx="4570410"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000" y="1989137"/>
            <a:ext cx="3734932"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latin typeface="Ubuntu Light" panose="020B0304030602030204" pitchFamily="34" charset="0"/>
                <a:cs typeface="Ubuntu"/>
              </a:rPr>
              <a:t>In Africa almost </a:t>
            </a:r>
            <a:r>
              <a:rPr lang="en-GB" sz="2000" dirty="0" smtClean="0">
                <a:latin typeface="Ubuntu Light" panose="020B0304030602030204" pitchFamily="34" charset="0"/>
                <a:cs typeface="Ubuntu"/>
              </a:rPr>
              <a:t>all </a:t>
            </a:r>
            <a:r>
              <a:rPr lang="en-GB" sz="2000" dirty="0">
                <a:latin typeface="Ubuntu Light" panose="020B0304030602030204" pitchFamily="34" charset="0"/>
                <a:cs typeface="Ubuntu"/>
              </a:rPr>
              <a:t>children </a:t>
            </a:r>
            <a:r>
              <a:rPr lang="en-GB" sz="2000" dirty="0" smtClean="0">
                <a:latin typeface="Ubuntu Light" panose="020B0304030602030204" pitchFamily="34" charset="0"/>
                <a:cs typeface="Ubuntu"/>
              </a:rPr>
              <a:t>have </a:t>
            </a:r>
            <a:r>
              <a:rPr lang="en-GB" sz="2000" dirty="0">
                <a:latin typeface="Ubuntu Light" panose="020B0304030602030204" pitchFamily="34" charset="0"/>
                <a:cs typeface="Ubuntu"/>
              </a:rPr>
              <a:t>to walk to </a:t>
            </a:r>
            <a:r>
              <a:rPr lang="en-GB" sz="2000" dirty="0" smtClean="0">
                <a:latin typeface="Ubuntu Light" panose="020B0304030602030204" pitchFamily="34" charset="0"/>
                <a:cs typeface="Ubuntu"/>
              </a:rPr>
              <a:t>school.</a:t>
            </a: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a:p>
            <a:pPr marL="0" indent="0">
              <a:buNone/>
            </a:pPr>
            <a:r>
              <a:rPr lang="en-GB" sz="2000" dirty="0">
                <a:latin typeface="Ubuntu Light" panose="020B0304030602030204" pitchFamily="34" charset="0"/>
                <a:cs typeface="Ubuntu"/>
              </a:rPr>
              <a:t>It can take </a:t>
            </a:r>
            <a:r>
              <a:rPr lang="en-GB" sz="2000" dirty="0" smtClean="0">
                <a:latin typeface="Ubuntu Light" panose="020B0304030602030204" pitchFamily="34" charset="0"/>
                <a:cs typeface="Ubuntu"/>
              </a:rPr>
              <a:t>some of them </a:t>
            </a:r>
            <a:r>
              <a:rPr lang="en-GB" sz="2000" dirty="0">
                <a:latin typeface="Ubuntu Light" panose="020B0304030602030204" pitchFamily="34" charset="0"/>
                <a:cs typeface="Ubuntu"/>
              </a:rPr>
              <a:t>over an hour </a:t>
            </a:r>
            <a:r>
              <a:rPr lang="en-GB" sz="2000" dirty="0" smtClean="0">
                <a:latin typeface="Ubuntu Light" panose="020B0304030602030204" pitchFamily="34" charset="0"/>
                <a:cs typeface="Ubuntu"/>
              </a:rPr>
              <a:t>to walk </a:t>
            </a:r>
            <a:r>
              <a:rPr lang="en-GB" sz="2000" dirty="0">
                <a:latin typeface="Ubuntu Light" panose="020B0304030602030204" pitchFamily="34" charset="0"/>
                <a:cs typeface="Ubuntu"/>
              </a:rPr>
              <a:t>to </a:t>
            </a:r>
            <a:r>
              <a:rPr lang="en-GB" sz="2000" dirty="0" smtClean="0">
                <a:latin typeface="Ubuntu Light" panose="020B0304030602030204" pitchFamily="34" charset="0"/>
                <a:cs typeface="Ubuntu"/>
              </a:rPr>
              <a:t>school.</a:t>
            </a:r>
            <a:endParaRPr lang="en-GB" sz="2000" dirty="0">
              <a:latin typeface="Ubuntu Light" panose="020B0304030602030204" pitchFamily="34" charset="0"/>
              <a:cs typeface="Ubuntu"/>
            </a:endParaRPr>
          </a:p>
        </p:txBody>
      </p:sp>
      <p:sp>
        <p:nvSpPr>
          <p:cNvPr id="13"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1223346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ample.jpg"/>
          <p:cNvPicPr>
            <a:picLocks noChangeAspect="1"/>
          </p:cNvPicPr>
          <p:nvPr/>
        </p:nvPicPr>
        <p:blipFill>
          <a:blip r:embed="rId3"/>
          <a:stretch>
            <a:fillRect/>
          </a:stretch>
        </p:blipFill>
        <p:spPr>
          <a:xfrm>
            <a:off x="4572000" y="981075"/>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000" y="1989137"/>
            <a:ext cx="3734932"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smtClean="0">
                <a:latin typeface="Ubuntu Light" panose="020B0304030602030204" pitchFamily="34" charset="0"/>
                <a:cs typeface="Ubuntu"/>
              </a:rPr>
              <a:t>And </a:t>
            </a:r>
            <a:r>
              <a:rPr lang="en-GB" sz="2000" dirty="0">
                <a:latin typeface="Ubuntu Light" panose="020B0304030602030204" pitchFamily="34" charset="0"/>
                <a:cs typeface="Ubuntu"/>
              </a:rPr>
              <a:t>when they get to school </a:t>
            </a:r>
            <a:r>
              <a:rPr lang="en-GB" sz="2000" dirty="0" smtClean="0">
                <a:latin typeface="Ubuntu Light" panose="020B0304030602030204" pitchFamily="34" charset="0"/>
                <a:cs typeface="Ubuntu"/>
              </a:rPr>
              <a:t>most of the </a:t>
            </a:r>
            <a:r>
              <a:rPr lang="en-GB" sz="2000" dirty="0">
                <a:latin typeface="Ubuntu Light" panose="020B0304030602030204" pitchFamily="34" charset="0"/>
                <a:cs typeface="Ubuntu"/>
              </a:rPr>
              <a:t>classrooms </a:t>
            </a:r>
            <a:r>
              <a:rPr lang="en-GB" sz="2000" dirty="0" smtClean="0">
                <a:latin typeface="Ubuntu Light" panose="020B0304030602030204" pitchFamily="34" charset="0"/>
                <a:cs typeface="Ubuntu"/>
              </a:rPr>
              <a:t>are unsafe and look like they are falling apart.</a:t>
            </a: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p:txBody>
      </p:sp>
      <p:sp>
        <p:nvSpPr>
          <p:cNvPr id="13"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17179910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3590" y="981075"/>
            <a:ext cx="4570410" cy="5005967"/>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000" y="1989137"/>
            <a:ext cx="3734932"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smtClean="0">
                <a:latin typeface="Ubuntu Light" panose="020B0304030602030204" pitchFamily="34" charset="0"/>
                <a:cs typeface="Ubuntu"/>
              </a:rPr>
              <a:t>Think </a:t>
            </a:r>
            <a:r>
              <a:rPr lang="en-GB" sz="2000" dirty="0">
                <a:latin typeface="Ubuntu Light" panose="020B0304030602030204" pitchFamily="34" charset="0"/>
                <a:cs typeface="Ubuntu"/>
              </a:rPr>
              <a:t>about your school and your classroom and your </a:t>
            </a:r>
            <a:r>
              <a:rPr lang="en-GB" sz="2000" dirty="0" smtClean="0">
                <a:latin typeface="Ubuntu Light" panose="020B0304030602030204" pitchFamily="34" charset="0"/>
                <a:cs typeface="Ubuntu"/>
              </a:rPr>
              <a:t>desks.</a:t>
            </a:r>
          </a:p>
          <a:p>
            <a:pPr marL="0" indent="0">
              <a:buNone/>
            </a:pPr>
            <a:endParaRPr lang="en-GB" sz="2000" dirty="0">
              <a:latin typeface="Ubuntu Light" panose="020B0304030602030204" pitchFamily="34" charset="0"/>
              <a:cs typeface="Ubuntu"/>
            </a:endParaRPr>
          </a:p>
          <a:p>
            <a:pPr marL="0" indent="0">
              <a:buNone/>
            </a:pPr>
            <a:r>
              <a:rPr lang="en-GB" sz="2000" dirty="0" smtClean="0">
                <a:latin typeface="Ubuntu Light" panose="020B0304030602030204" pitchFamily="34" charset="0"/>
                <a:cs typeface="Ubuntu"/>
              </a:rPr>
              <a:t>Are </a:t>
            </a:r>
            <a:r>
              <a:rPr lang="en-GB" sz="2000" dirty="0">
                <a:latin typeface="Ubuntu Light" panose="020B0304030602030204" pitchFamily="34" charset="0"/>
                <a:cs typeface="Ubuntu"/>
              </a:rPr>
              <a:t>they very different </a:t>
            </a:r>
            <a:r>
              <a:rPr lang="en-GB" sz="2000" dirty="0" smtClean="0">
                <a:latin typeface="Ubuntu Light" panose="020B0304030602030204" pitchFamily="34" charset="0"/>
                <a:cs typeface="Ubuntu"/>
              </a:rPr>
              <a:t>to a </a:t>
            </a:r>
            <a:r>
              <a:rPr lang="en-GB" sz="2000" dirty="0">
                <a:latin typeface="Ubuntu Light" panose="020B0304030602030204" pitchFamily="34" charset="0"/>
                <a:cs typeface="Ubuntu"/>
              </a:rPr>
              <a:t>school in Africa?</a:t>
            </a:r>
          </a:p>
          <a:p>
            <a:pPr marL="0" indent="0">
              <a:buNone/>
            </a:pP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p:txBody>
      </p:sp>
      <p:sp>
        <p:nvSpPr>
          <p:cNvPr id="9"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24478359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3590" y="981075"/>
            <a:ext cx="4570410" cy="5005967"/>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313" y="1989137"/>
            <a:ext cx="3734619"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smtClean="0">
                <a:latin typeface="Ubuntu Light" panose="020B0304030602030204" pitchFamily="34" charset="0"/>
                <a:cs typeface="Ubuntu"/>
              </a:rPr>
              <a:t>Children </a:t>
            </a:r>
            <a:r>
              <a:rPr lang="en-GB" sz="2000" dirty="0">
                <a:latin typeface="Ubuntu Light" panose="020B0304030602030204" pitchFamily="34" charset="0"/>
                <a:cs typeface="Ubuntu"/>
              </a:rPr>
              <a:t>are taught </a:t>
            </a:r>
            <a:r>
              <a:rPr lang="en-GB" sz="2000" dirty="0" smtClean="0">
                <a:latin typeface="Ubuntu Light" panose="020B0304030602030204" pitchFamily="34" charset="0"/>
                <a:cs typeface="Ubuntu"/>
              </a:rPr>
              <a:t>in classrooms </a:t>
            </a:r>
            <a:r>
              <a:rPr lang="en-GB" sz="2000" dirty="0">
                <a:latin typeface="Ubuntu Light" panose="020B0304030602030204" pitchFamily="34" charset="0"/>
                <a:cs typeface="Ubuntu"/>
              </a:rPr>
              <a:t>like </a:t>
            </a:r>
            <a:r>
              <a:rPr lang="en-GB" sz="2000" dirty="0" smtClean="0">
                <a:latin typeface="Ubuntu Light" panose="020B0304030602030204" pitchFamily="34" charset="0"/>
                <a:cs typeface="Ubuntu"/>
              </a:rPr>
              <a:t>this.</a:t>
            </a:r>
            <a:endParaRPr lang="en-GB" sz="2000" dirty="0">
              <a:latin typeface="Ubuntu Light" panose="020B0304030602030204" pitchFamily="34" charset="0"/>
              <a:cs typeface="Ubuntu"/>
            </a:endParaRPr>
          </a:p>
          <a:p>
            <a:pPr marL="0" indent="0">
              <a:buNone/>
            </a:pPr>
            <a:endParaRPr lang="en-GB" sz="2000" dirty="0" smtClean="0">
              <a:latin typeface="Ubuntu Light" panose="020B0304030602030204" pitchFamily="34" charset="0"/>
              <a:cs typeface="Ubuntu"/>
            </a:endParaRPr>
          </a:p>
        </p:txBody>
      </p:sp>
      <p:sp>
        <p:nvSpPr>
          <p:cNvPr id="9"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1408464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ample.jpg"/>
          <p:cNvPicPr>
            <a:picLocks noChangeAspect="1"/>
          </p:cNvPicPr>
          <p:nvPr/>
        </p:nvPicPr>
        <p:blipFill>
          <a:blip r:embed="rId3"/>
          <a:stretch>
            <a:fillRect/>
          </a:stretch>
        </p:blipFill>
        <p:spPr>
          <a:xfrm>
            <a:off x="4572000" y="981075"/>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313" y="1989137"/>
            <a:ext cx="3734619"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smtClean="0">
                <a:latin typeface="Ubuntu Light" panose="020B0304030602030204" pitchFamily="34" charset="0"/>
                <a:cs typeface="Ubuntu"/>
              </a:rPr>
              <a:t>The classrooms are often overcrowded.</a:t>
            </a:r>
          </a:p>
          <a:p>
            <a:pPr marL="0" indent="0">
              <a:buNone/>
            </a:pPr>
            <a:endParaRPr lang="en-GB" sz="2000" dirty="0">
              <a:latin typeface="Ubuntu Light" panose="020B0304030602030204" pitchFamily="34" charset="0"/>
              <a:cs typeface="Ubuntu"/>
            </a:endParaRPr>
          </a:p>
          <a:p>
            <a:pPr marL="0" indent="0">
              <a:buNone/>
            </a:pPr>
            <a:r>
              <a:rPr lang="en-GB" sz="2000" dirty="0" smtClean="0">
                <a:latin typeface="Ubuntu Light" panose="020B0304030602030204" pitchFamily="34" charset="0"/>
                <a:cs typeface="Ubuntu"/>
              </a:rPr>
              <a:t>And children </a:t>
            </a:r>
            <a:r>
              <a:rPr lang="en-GB" sz="2000" dirty="0">
                <a:latin typeface="Ubuntu Light" panose="020B0304030602030204" pitchFamily="34" charset="0"/>
                <a:cs typeface="Ubuntu"/>
              </a:rPr>
              <a:t>have to sit </a:t>
            </a:r>
            <a:r>
              <a:rPr lang="en-GB" sz="2000" dirty="0" smtClean="0">
                <a:latin typeface="Ubuntu Light" panose="020B0304030602030204" pitchFamily="34" charset="0"/>
                <a:cs typeface="Ubuntu"/>
              </a:rPr>
              <a:t>on</a:t>
            </a:r>
            <a:br>
              <a:rPr lang="en-GB" sz="2000" dirty="0" smtClean="0">
                <a:latin typeface="Ubuntu Light" panose="020B0304030602030204" pitchFamily="34" charset="0"/>
                <a:cs typeface="Ubuntu"/>
              </a:rPr>
            </a:br>
            <a:r>
              <a:rPr lang="en-GB" sz="2000" dirty="0" smtClean="0">
                <a:latin typeface="Ubuntu Light" panose="020B0304030602030204" pitchFamily="34" charset="0"/>
                <a:cs typeface="Ubuntu"/>
              </a:rPr>
              <a:t>the floor if </a:t>
            </a:r>
            <a:r>
              <a:rPr lang="en-GB" sz="2000" dirty="0">
                <a:latin typeface="Ubuntu Light" panose="020B0304030602030204" pitchFamily="34" charset="0"/>
                <a:cs typeface="Ubuntu"/>
              </a:rPr>
              <a:t>there are not enough </a:t>
            </a:r>
            <a:r>
              <a:rPr lang="en-GB" sz="2000" dirty="0" smtClean="0">
                <a:latin typeface="Ubuntu Light" panose="020B0304030602030204" pitchFamily="34" charset="0"/>
                <a:cs typeface="Ubuntu"/>
              </a:rPr>
              <a:t>desks.</a:t>
            </a: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p:txBody>
      </p:sp>
      <p:sp>
        <p:nvSpPr>
          <p:cNvPr id="13"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7333544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ample.jpg"/>
          <p:cNvPicPr>
            <a:picLocks noChangeAspect="1"/>
          </p:cNvPicPr>
          <p:nvPr/>
        </p:nvPicPr>
        <p:blipFill>
          <a:blip r:embed="rId3"/>
          <a:stretch>
            <a:fillRect/>
          </a:stretch>
        </p:blipFill>
        <p:spPr>
          <a:xfrm>
            <a:off x="4572000" y="981075"/>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000" y="1989137"/>
            <a:ext cx="3734932"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smtClean="0">
                <a:latin typeface="Ubuntu Light" panose="020B0304030602030204" pitchFamily="34" charset="0"/>
                <a:cs typeface="Ubuntu"/>
              </a:rPr>
              <a:t>Sometimes </a:t>
            </a:r>
            <a:r>
              <a:rPr lang="en-GB" sz="2000" dirty="0">
                <a:latin typeface="Ubuntu Light" panose="020B0304030602030204" pitchFamily="34" charset="0"/>
                <a:cs typeface="Ubuntu"/>
              </a:rPr>
              <a:t>there are no </a:t>
            </a:r>
            <a:r>
              <a:rPr lang="en-GB" sz="2000" dirty="0" smtClean="0">
                <a:latin typeface="Ubuntu Light" panose="020B0304030602030204" pitchFamily="34" charset="0"/>
                <a:cs typeface="Ubuntu"/>
              </a:rPr>
              <a:t>classrooms at all so the children will have </a:t>
            </a:r>
            <a:r>
              <a:rPr lang="en-GB" sz="2000" dirty="0">
                <a:latin typeface="Ubuntu Light" panose="020B0304030602030204" pitchFamily="34" charset="0"/>
                <a:cs typeface="Ubuntu"/>
              </a:rPr>
              <a:t>lessons under a </a:t>
            </a:r>
            <a:r>
              <a:rPr lang="en-GB" sz="2000" dirty="0" smtClean="0">
                <a:latin typeface="Ubuntu Light" panose="020B0304030602030204" pitchFamily="34" charset="0"/>
                <a:cs typeface="Ubuntu"/>
              </a:rPr>
              <a:t>tree.</a:t>
            </a: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p:txBody>
      </p:sp>
      <p:sp>
        <p:nvSpPr>
          <p:cNvPr id="13"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25747799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PP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6"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11" name="Title"/>
          <p:cNvSpPr>
            <a:spLocks noGrp="1"/>
          </p:cNvSpPr>
          <p:nvPr>
            <p:ph type="title"/>
          </p:nvPr>
        </p:nvSpPr>
        <p:spPr>
          <a:xfrm>
            <a:off x="468000" y="57600"/>
            <a:ext cx="8208000" cy="921600"/>
          </a:xfrm>
        </p:spPr>
        <p:txBody>
          <a:bodyPr>
            <a:normAutofit/>
          </a:bodyPr>
          <a:lstStyle/>
          <a:p>
            <a:pPr algn="l"/>
            <a:r>
              <a:rPr lang="en-GB" sz="3500" dirty="0" err="1" smtClean="0">
                <a:solidFill>
                  <a:schemeClr val="bg1"/>
                </a:solidFill>
                <a:latin typeface="Libre Baskerville" panose="02000000000000000000" pitchFamily="50" charset="0"/>
              </a:rPr>
              <a:t>Jambo</a:t>
            </a:r>
            <a:r>
              <a:rPr lang="en-GB" sz="3500" dirty="0" smtClean="0">
                <a:solidFill>
                  <a:schemeClr val="bg1"/>
                </a:solidFill>
                <a:latin typeface="Libre Baskerville" panose="02000000000000000000" pitchFamily="50" charset="0"/>
              </a:rPr>
              <a:t>!</a:t>
            </a:r>
            <a:endParaRPr lang="en-GB" sz="3500" dirty="0">
              <a:solidFill>
                <a:schemeClr val="bg1"/>
              </a:solidFill>
              <a:latin typeface="Libre Baskerville" panose="02000000000000000000" pitchFamily="50" charset="0"/>
            </a:endParaRPr>
          </a:p>
        </p:txBody>
      </p:sp>
    </p:spTree>
    <p:extLst>
      <p:ext uri="{BB962C8B-B14F-4D97-AF65-F5344CB8AC3E}">
        <p14:creationId xmlns:p14="http://schemas.microsoft.com/office/powerpoint/2010/main" val="13583633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ample.jpg"/>
          <p:cNvPicPr>
            <a:picLocks noChangeAspect="1"/>
          </p:cNvPicPr>
          <p:nvPr/>
        </p:nvPicPr>
        <p:blipFill>
          <a:blip r:embed="rId3"/>
          <a:stretch>
            <a:fillRect/>
          </a:stretch>
        </p:blipFill>
        <p:spPr>
          <a:xfrm>
            <a:off x="4573589" y="981075"/>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313" y="1989137"/>
            <a:ext cx="3734619"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smtClean="0">
                <a:latin typeface="Ubuntu Light" panose="020B0304030602030204" pitchFamily="34" charset="0"/>
                <a:cs typeface="Ubuntu"/>
              </a:rPr>
              <a:t>And </a:t>
            </a:r>
            <a:r>
              <a:rPr lang="en-GB" sz="2000" dirty="0">
                <a:latin typeface="Ubuntu Light" panose="020B0304030602030204" pitchFamily="34" charset="0"/>
                <a:cs typeface="Ubuntu"/>
              </a:rPr>
              <a:t>if they do not have enough </a:t>
            </a:r>
            <a:r>
              <a:rPr lang="en-GB" sz="2000" dirty="0" smtClean="0">
                <a:latin typeface="Ubuntu Light" panose="020B0304030602030204" pitchFamily="34" charset="0"/>
                <a:cs typeface="Ubuntu"/>
              </a:rPr>
              <a:t>books they have</a:t>
            </a:r>
            <a:br>
              <a:rPr lang="en-GB" sz="2000" dirty="0" smtClean="0">
                <a:latin typeface="Ubuntu Light" panose="020B0304030602030204" pitchFamily="34" charset="0"/>
                <a:cs typeface="Ubuntu"/>
              </a:rPr>
            </a:br>
            <a:r>
              <a:rPr lang="en-GB" sz="2000" dirty="0" smtClean="0">
                <a:latin typeface="Ubuntu Light" panose="020B0304030602030204" pitchFamily="34" charset="0"/>
                <a:cs typeface="Ubuntu"/>
              </a:rPr>
              <a:t>to </a:t>
            </a:r>
            <a:r>
              <a:rPr lang="en-GB" sz="2000" dirty="0">
                <a:latin typeface="Ubuntu Light" panose="020B0304030602030204" pitchFamily="34" charset="0"/>
                <a:cs typeface="Ubuntu"/>
              </a:rPr>
              <a:t>share or go </a:t>
            </a:r>
            <a:r>
              <a:rPr lang="en-GB" sz="2000" dirty="0" smtClean="0">
                <a:latin typeface="Ubuntu Light" panose="020B0304030602030204" pitchFamily="34" charset="0"/>
                <a:cs typeface="Ubuntu"/>
              </a:rPr>
              <a:t>without.</a:t>
            </a: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p:txBody>
      </p:sp>
      <p:sp>
        <p:nvSpPr>
          <p:cNvPr id="11"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1112443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ample.jpg"/>
          <p:cNvPicPr>
            <a:picLocks noChangeAspect="1"/>
          </p:cNvPicPr>
          <p:nvPr/>
        </p:nvPicPr>
        <p:blipFill>
          <a:blip r:embed="rId3"/>
          <a:stretch>
            <a:fillRect/>
          </a:stretch>
        </p:blipFill>
        <p:spPr>
          <a:xfrm>
            <a:off x="4572000" y="980728"/>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000" y="1989137"/>
            <a:ext cx="3734932"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latin typeface="Ubuntu Light" panose="020B0304030602030204" pitchFamily="34" charset="0"/>
                <a:cs typeface="Ubuntu"/>
              </a:rPr>
              <a:t>Most schools do not have drinking </a:t>
            </a:r>
            <a:r>
              <a:rPr lang="en-GB" sz="2000" dirty="0" smtClean="0">
                <a:latin typeface="Ubuntu Light" panose="020B0304030602030204" pitchFamily="34" charset="0"/>
                <a:cs typeface="Ubuntu"/>
              </a:rPr>
              <a:t>water, so children have </a:t>
            </a:r>
            <a:r>
              <a:rPr lang="en-GB" sz="2000" dirty="0">
                <a:latin typeface="Ubuntu Light" panose="020B0304030602030204" pitchFamily="34" charset="0"/>
                <a:cs typeface="Ubuntu"/>
              </a:rPr>
              <a:t>to walk </a:t>
            </a:r>
            <a:r>
              <a:rPr lang="en-GB" sz="2000" dirty="0" smtClean="0">
                <a:latin typeface="Ubuntu Light" panose="020B0304030602030204" pitchFamily="34" charset="0"/>
                <a:cs typeface="Ubuntu"/>
              </a:rPr>
              <a:t>a long way to </a:t>
            </a:r>
            <a:r>
              <a:rPr lang="en-GB" sz="2000" dirty="0">
                <a:latin typeface="Ubuntu Light" panose="020B0304030602030204" pitchFamily="34" charset="0"/>
                <a:cs typeface="Ubuntu"/>
              </a:rPr>
              <a:t>collect </a:t>
            </a:r>
            <a:r>
              <a:rPr lang="en-GB" sz="2000" dirty="0" smtClean="0">
                <a:latin typeface="Ubuntu Light" panose="020B0304030602030204" pitchFamily="34" charset="0"/>
                <a:cs typeface="Ubuntu"/>
              </a:rPr>
              <a:t>it </a:t>
            </a:r>
            <a:r>
              <a:rPr lang="en-GB" sz="2000" dirty="0">
                <a:latin typeface="Ubuntu Light" panose="020B0304030602030204" pitchFamily="34" charset="0"/>
                <a:cs typeface="Ubuntu"/>
              </a:rPr>
              <a:t>or </a:t>
            </a:r>
            <a:r>
              <a:rPr lang="en-GB" sz="2000" dirty="0" smtClean="0">
                <a:latin typeface="Ubuntu Light" panose="020B0304030602030204" pitchFamily="34" charset="0"/>
                <a:cs typeface="Ubuntu"/>
              </a:rPr>
              <a:t>go without drinking </a:t>
            </a:r>
            <a:r>
              <a:rPr lang="en-GB" sz="2000" dirty="0">
                <a:latin typeface="Ubuntu Light" panose="020B0304030602030204" pitchFamily="34" charset="0"/>
                <a:cs typeface="Ubuntu"/>
              </a:rPr>
              <a:t>water </a:t>
            </a:r>
            <a:r>
              <a:rPr lang="en-GB" sz="2000" dirty="0" smtClean="0">
                <a:latin typeface="Ubuntu Light" panose="020B0304030602030204" pitchFamily="34" charset="0"/>
                <a:cs typeface="Ubuntu"/>
              </a:rPr>
              <a:t>for the entire </a:t>
            </a:r>
            <a:r>
              <a:rPr lang="en-GB" sz="2000" dirty="0">
                <a:latin typeface="Ubuntu Light" panose="020B0304030602030204" pitchFamily="34" charset="0"/>
                <a:cs typeface="Ubuntu"/>
              </a:rPr>
              <a:t>day</a:t>
            </a:r>
            <a:r>
              <a:rPr lang="en-GB" sz="2000" dirty="0" smtClean="0">
                <a:latin typeface="Ubuntu Light" panose="020B0304030602030204" pitchFamily="34" charset="0"/>
                <a:cs typeface="Ubuntu"/>
              </a:rPr>
              <a:t>.</a:t>
            </a:r>
          </a:p>
          <a:p>
            <a:pPr marL="0" indent="0">
              <a:buNone/>
            </a:pPr>
            <a:endParaRPr lang="en-GB" sz="2000" dirty="0">
              <a:latin typeface="Ubuntu Light" panose="020B0304030602030204" pitchFamily="34" charset="0"/>
              <a:cs typeface="Ubuntu"/>
            </a:endParaRPr>
          </a:p>
          <a:p>
            <a:pPr marL="0" indent="0">
              <a:buNone/>
            </a:pPr>
            <a:r>
              <a:rPr lang="en-GB" sz="2000" dirty="0" smtClean="0">
                <a:latin typeface="Ubuntu Light" panose="020B0304030602030204" pitchFamily="34" charset="0"/>
                <a:cs typeface="Ubuntu"/>
              </a:rPr>
              <a:t>Water from streams and rivers is not clean and makes everyone sick.</a:t>
            </a:r>
            <a:endParaRPr lang="en-GB" sz="2000" dirty="0">
              <a:latin typeface="Ubuntu Light" panose="020B0304030602030204" pitchFamily="34" charset="0"/>
              <a:cs typeface="Ubuntu"/>
            </a:endParaRPr>
          </a:p>
        </p:txBody>
      </p:sp>
      <p:sp>
        <p:nvSpPr>
          <p:cNvPr id="11" name="Title 1"/>
          <p:cNvSpPr txBox="1">
            <a:spLocks/>
          </p:cNvSpPr>
          <p:nvPr/>
        </p:nvSpPr>
        <p:spPr>
          <a:xfrm>
            <a:off x="235361" y="58961"/>
            <a:ext cx="8676456"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500" smtClean="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17935067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ample.jpg"/>
          <p:cNvPicPr>
            <a:picLocks noChangeAspect="1"/>
          </p:cNvPicPr>
          <p:nvPr/>
        </p:nvPicPr>
        <p:blipFill>
          <a:blip r:embed="rId3"/>
          <a:stretch>
            <a:fillRect/>
          </a:stretch>
        </p:blipFill>
        <p:spPr>
          <a:xfrm>
            <a:off x="4573588" y="101532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313" y="1989137"/>
            <a:ext cx="3734619"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smtClean="0">
                <a:latin typeface="Ubuntu Light" panose="020B0304030602030204" pitchFamily="34" charset="0"/>
                <a:cs typeface="Ubuntu"/>
              </a:rPr>
              <a:t>Toilets at many of the schools are very poor.</a:t>
            </a:r>
          </a:p>
          <a:p>
            <a:pPr marL="0" indent="0">
              <a:buNone/>
            </a:pPr>
            <a:endParaRPr lang="en-GB" sz="2000" dirty="0">
              <a:latin typeface="Ubuntu Light" panose="020B0304030602030204" pitchFamily="34" charset="0"/>
              <a:cs typeface="Ubuntu"/>
            </a:endParaRPr>
          </a:p>
          <a:p>
            <a:pPr marL="0" indent="0">
              <a:buNone/>
            </a:pPr>
            <a:r>
              <a:rPr lang="en-GB" sz="2000" dirty="0" smtClean="0">
                <a:latin typeface="Ubuntu Light" panose="020B0304030602030204" pitchFamily="34" charset="0"/>
                <a:cs typeface="Ubuntu"/>
              </a:rPr>
              <a:t>In </a:t>
            </a:r>
            <a:r>
              <a:rPr lang="en-GB" sz="2000" dirty="0">
                <a:latin typeface="Ubuntu Light" panose="020B0304030602030204" pitchFamily="34" charset="0"/>
                <a:cs typeface="Ubuntu"/>
              </a:rPr>
              <a:t>some schools </a:t>
            </a:r>
            <a:r>
              <a:rPr lang="en-GB" sz="2000" dirty="0" smtClean="0">
                <a:latin typeface="Ubuntu Light" panose="020B0304030602030204" pitchFamily="34" charset="0"/>
                <a:cs typeface="Ubuntu"/>
              </a:rPr>
              <a:t>there are no </a:t>
            </a:r>
            <a:r>
              <a:rPr lang="en-GB" sz="2000" dirty="0">
                <a:latin typeface="Ubuntu Light" panose="020B0304030602030204" pitchFamily="34" charset="0"/>
                <a:cs typeface="Ubuntu"/>
              </a:rPr>
              <a:t>toilet facilities at </a:t>
            </a:r>
            <a:r>
              <a:rPr lang="en-GB" sz="2000" dirty="0" smtClean="0">
                <a:latin typeface="Ubuntu Light" panose="020B0304030602030204" pitchFamily="34" charset="0"/>
                <a:cs typeface="Ubuntu"/>
              </a:rPr>
              <a:t>all which means many children are forced to use the bush.</a:t>
            </a:r>
            <a:endParaRPr lang="en-GB" sz="2000" dirty="0">
              <a:latin typeface="Ubuntu Light" panose="020B0304030602030204" pitchFamily="34" charset="0"/>
              <a:cs typeface="Ubuntu"/>
            </a:endParaRPr>
          </a:p>
        </p:txBody>
      </p:sp>
      <p:sp>
        <p:nvSpPr>
          <p:cNvPr id="13"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33624166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ample.jpg"/>
          <p:cNvPicPr>
            <a:picLocks noChangeAspect="1"/>
          </p:cNvPicPr>
          <p:nvPr/>
        </p:nvPicPr>
        <p:blipFill>
          <a:blip r:embed="rId3"/>
          <a:stretch>
            <a:fillRect/>
          </a:stretch>
        </p:blipFill>
        <p:spPr>
          <a:xfrm>
            <a:off x="4573588" y="99060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313" y="1989137"/>
            <a:ext cx="3734619"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latin typeface="Ubuntu Light" panose="020B0304030602030204" pitchFamily="34" charset="0"/>
                <a:cs typeface="Ubuntu"/>
              </a:rPr>
              <a:t>And </a:t>
            </a:r>
            <a:r>
              <a:rPr lang="en-GB" sz="2000" dirty="0" smtClean="0">
                <a:latin typeface="Ubuntu Light" panose="020B0304030602030204" pitchFamily="34" charset="0"/>
                <a:cs typeface="Ubuntu"/>
              </a:rPr>
              <a:t>many teachers aren’t trained properly so their lessons are repetitive and not very interesting!</a:t>
            </a:r>
            <a:endParaRPr lang="en-GB" sz="2000" dirty="0">
              <a:latin typeface="Ubuntu Light" panose="020B0304030602030204" pitchFamily="34" charset="0"/>
              <a:cs typeface="Ubuntu"/>
            </a:endParaRPr>
          </a:p>
        </p:txBody>
      </p:sp>
      <p:sp>
        <p:nvSpPr>
          <p:cNvPr id="13"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11791470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981075"/>
            <a:ext cx="4570410"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000" y="1989137"/>
            <a:ext cx="3527936"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smtClean="0">
                <a:latin typeface="Ubuntu Light" panose="020B0304030602030204" pitchFamily="34" charset="0"/>
                <a:cs typeface="Ubuntu"/>
              </a:rPr>
              <a:t>But despite these conditions children </a:t>
            </a:r>
            <a:r>
              <a:rPr lang="en-GB" sz="2000" dirty="0">
                <a:latin typeface="Ubuntu Light" panose="020B0304030602030204" pitchFamily="34" charset="0"/>
                <a:cs typeface="Ubuntu"/>
              </a:rPr>
              <a:t>in Africa </a:t>
            </a:r>
            <a:r>
              <a:rPr lang="en-GB" sz="2000" dirty="0" smtClean="0">
                <a:latin typeface="Ubuntu Light" panose="020B0304030602030204" pitchFamily="34" charset="0"/>
                <a:cs typeface="Ubuntu"/>
              </a:rPr>
              <a:t>are still desperate to </a:t>
            </a:r>
            <a:r>
              <a:rPr lang="en-GB" sz="2000" dirty="0">
                <a:latin typeface="Ubuntu Light" panose="020B0304030602030204" pitchFamily="34" charset="0"/>
                <a:cs typeface="Ubuntu"/>
              </a:rPr>
              <a:t>go to </a:t>
            </a:r>
            <a:r>
              <a:rPr lang="en-GB" sz="2000" dirty="0" smtClean="0">
                <a:latin typeface="Ubuntu Light" panose="020B0304030602030204" pitchFamily="34" charset="0"/>
                <a:cs typeface="Ubuntu"/>
              </a:rPr>
              <a:t>school and learn.</a:t>
            </a:r>
          </a:p>
        </p:txBody>
      </p:sp>
      <p:sp>
        <p:nvSpPr>
          <p:cNvPr id="12"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15157624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randed Placehold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6"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2" name="Content Placeholder"/>
          <p:cNvSpPr>
            <a:spLocks noGrp="1"/>
          </p:cNvSpPr>
          <p:nvPr>
            <p:ph sz="half" idx="2"/>
          </p:nvPr>
        </p:nvSpPr>
        <p:spPr/>
        <p:txBody>
          <a:bodyPr/>
          <a:lstStyle/>
          <a:p>
            <a:pPr marL="0" indent="0">
              <a:buNone/>
            </a:pPr>
            <a:r>
              <a:rPr lang="en-GB" dirty="0"/>
              <a:t>Can you list some of the things that might make it difficult to learn?</a:t>
            </a:r>
          </a:p>
          <a:p>
            <a:endParaRPr lang="en-GB" dirty="0"/>
          </a:p>
        </p:txBody>
      </p:sp>
      <p:sp>
        <p:nvSpPr>
          <p:cNvPr id="3" name="Section Heading"/>
          <p:cNvSpPr>
            <a:spLocks noGrp="1"/>
          </p:cNvSpPr>
          <p:nvPr>
            <p:ph type="body" idx="1"/>
          </p:nvPr>
        </p:nvSpPr>
        <p:spPr/>
        <p:txBody>
          <a:bodyPr/>
          <a:lstStyle/>
          <a:p>
            <a:r>
              <a:rPr lang="en-GB" dirty="0"/>
              <a:t>Why would it be hard for children to learn at school</a:t>
            </a:r>
            <a:r>
              <a:rPr lang="en-GB" dirty="0" smtClean="0"/>
              <a:t>?</a:t>
            </a:r>
            <a:endParaRPr lang="en-GB" dirty="0"/>
          </a:p>
        </p:txBody>
      </p:sp>
      <p:sp>
        <p:nvSpPr>
          <p:cNvPr id="4" name="Title"/>
          <p:cNvSpPr>
            <a:spLocks noGrp="1"/>
          </p:cNvSpPr>
          <p:nvPr>
            <p:ph type="title"/>
          </p:nvPr>
        </p:nvSpPr>
        <p:spPr/>
        <p:txBody>
          <a:bodyPr/>
          <a:lstStyle/>
          <a:p>
            <a:r>
              <a:rPr lang="en-GB" dirty="0" smtClean="0"/>
              <a:t>Why is learning hard?</a:t>
            </a:r>
            <a:endParaRPr lang="en-GB" dirty="0"/>
          </a:p>
        </p:txBody>
      </p:sp>
    </p:spTree>
    <p:extLst>
      <p:ext uri="{BB962C8B-B14F-4D97-AF65-F5344CB8AC3E}">
        <p14:creationId xmlns:p14="http://schemas.microsoft.com/office/powerpoint/2010/main" val="1914267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981075"/>
            <a:ext cx="4570410"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000" y="1989137"/>
            <a:ext cx="3734932"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smtClean="0">
                <a:latin typeface="Ubuntu Light" panose="020B0304030602030204" pitchFamily="34" charset="0"/>
                <a:cs typeface="Ubuntu"/>
              </a:rPr>
              <a:t>Lessons </a:t>
            </a:r>
            <a:r>
              <a:rPr lang="en-GB" sz="2000" dirty="0">
                <a:latin typeface="Ubuntu Light" panose="020B0304030602030204" pitchFamily="34" charset="0"/>
                <a:cs typeface="Ubuntu"/>
              </a:rPr>
              <a:t>are cancelled and </a:t>
            </a:r>
            <a:r>
              <a:rPr lang="en-GB" sz="2000" dirty="0" smtClean="0">
                <a:latin typeface="Ubuntu Light" panose="020B0304030602030204" pitchFamily="34" charset="0"/>
                <a:cs typeface="Ubuntu"/>
              </a:rPr>
              <a:t>students sent </a:t>
            </a:r>
            <a:r>
              <a:rPr lang="en-GB" sz="2000" dirty="0">
                <a:latin typeface="Ubuntu Light" panose="020B0304030602030204" pitchFamily="34" charset="0"/>
                <a:cs typeface="Ubuntu"/>
              </a:rPr>
              <a:t>home </a:t>
            </a:r>
            <a:r>
              <a:rPr lang="en-GB" sz="2000" dirty="0" smtClean="0">
                <a:latin typeface="Ubuntu Light" panose="020B0304030602030204" pitchFamily="34" charset="0"/>
                <a:cs typeface="Ubuntu"/>
              </a:rPr>
              <a:t>when it rains.</a:t>
            </a: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p:txBody>
      </p:sp>
      <p:sp>
        <p:nvSpPr>
          <p:cNvPr id="13"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Why is learning hard?</a:t>
            </a:r>
            <a:endParaRPr lang="en-GB" sz="3500" dirty="0">
              <a:latin typeface="Libre Baskerville" panose="02000000000000000000" charset="0"/>
            </a:endParaRPr>
          </a:p>
        </p:txBody>
      </p:sp>
    </p:spTree>
    <p:extLst>
      <p:ext uri="{BB962C8B-B14F-4D97-AF65-F5344CB8AC3E}">
        <p14:creationId xmlns:p14="http://schemas.microsoft.com/office/powerpoint/2010/main" val="38043125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981075"/>
            <a:ext cx="4570410" cy="5005967"/>
          </a:xfrm>
          <a:prstGeom prst="rect">
            <a:avLst/>
          </a:prstGeom>
        </p:spPr>
      </p:pic>
      <p:pic>
        <p:nvPicPr>
          <p:cNvPr id="11"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000" y="1989137"/>
            <a:ext cx="3527936"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smtClean="0">
                <a:latin typeface="Ubuntu Light" panose="020B0304030602030204" pitchFamily="34" charset="0"/>
                <a:cs typeface="Ubuntu"/>
              </a:rPr>
              <a:t>It is hard to hear if it is windy or raining.</a:t>
            </a:r>
            <a:endParaRPr lang="en-GB" sz="2000" dirty="0">
              <a:latin typeface="Ubuntu Light" panose="020B0304030602030204" pitchFamily="34" charset="0"/>
              <a:cs typeface="Ubuntu"/>
            </a:endParaRPr>
          </a:p>
        </p:txBody>
      </p:sp>
      <p:sp>
        <p:nvSpPr>
          <p:cNvPr id="13"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Why is learning hard?</a:t>
            </a:r>
            <a:endParaRPr lang="en-GB" sz="3500" dirty="0">
              <a:latin typeface="Libre Baskerville" panose="02000000000000000000" charset="0"/>
            </a:endParaRPr>
          </a:p>
        </p:txBody>
      </p:sp>
    </p:spTree>
    <p:extLst>
      <p:ext uri="{BB962C8B-B14F-4D97-AF65-F5344CB8AC3E}">
        <p14:creationId xmlns:p14="http://schemas.microsoft.com/office/powerpoint/2010/main" val="12330783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981075"/>
            <a:ext cx="4570410"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000" y="1989137"/>
            <a:ext cx="3734932"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smtClean="0">
                <a:latin typeface="Ubuntu Light" panose="020B0304030602030204" pitchFamily="34" charset="0"/>
                <a:cs typeface="Ubuntu"/>
              </a:rPr>
              <a:t>It is hard </a:t>
            </a:r>
            <a:r>
              <a:rPr lang="en-GB" sz="2000" dirty="0">
                <a:latin typeface="Ubuntu Light" panose="020B0304030602030204" pitchFamily="34" charset="0"/>
                <a:cs typeface="Ubuntu"/>
              </a:rPr>
              <a:t>to concentrate </a:t>
            </a:r>
            <a:r>
              <a:rPr lang="en-GB" sz="2000" dirty="0" smtClean="0">
                <a:latin typeface="Ubuntu Light" panose="020B0304030602030204" pitchFamily="34" charset="0"/>
                <a:cs typeface="Ubuntu"/>
              </a:rPr>
              <a:t>if you </a:t>
            </a:r>
            <a:r>
              <a:rPr lang="en-GB" sz="2000" dirty="0">
                <a:latin typeface="Ubuntu Light" panose="020B0304030602030204" pitchFamily="34" charset="0"/>
                <a:cs typeface="Ubuntu"/>
              </a:rPr>
              <a:t>don’t have a </a:t>
            </a:r>
            <a:r>
              <a:rPr lang="en-GB" sz="2000" dirty="0" smtClean="0">
                <a:latin typeface="Ubuntu Light" panose="020B0304030602030204" pitchFamily="34" charset="0"/>
                <a:cs typeface="Ubuntu"/>
              </a:rPr>
              <a:t>desk and a chair </a:t>
            </a:r>
            <a:r>
              <a:rPr lang="en-GB" sz="2000" dirty="0">
                <a:latin typeface="Ubuntu Light" panose="020B0304030602030204" pitchFamily="34" charset="0"/>
                <a:cs typeface="Ubuntu"/>
              </a:rPr>
              <a:t>to sit </a:t>
            </a:r>
            <a:r>
              <a:rPr lang="en-GB" sz="2000" dirty="0" smtClean="0">
                <a:latin typeface="Ubuntu Light" panose="020B0304030602030204" pitchFamily="34" charset="0"/>
                <a:cs typeface="Ubuntu"/>
              </a:rPr>
              <a:t>on.</a:t>
            </a: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p:txBody>
      </p:sp>
      <p:sp>
        <p:nvSpPr>
          <p:cNvPr id="13"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Why is learning hard?</a:t>
            </a:r>
            <a:endParaRPr lang="en-GB" sz="3500" dirty="0">
              <a:latin typeface="Libre Baskerville" panose="02000000000000000000" charset="0"/>
            </a:endParaRPr>
          </a:p>
        </p:txBody>
      </p:sp>
    </p:spTree>
    <p:extLst>
      <p:ext uri="{BB962C8B-B14F-4D97-AF65-F5344CB8AC3E}">
        <p14:creationId xmlns:p14="http://schemas.microsoft.com/office/powerpoint/2010/main" val="13234436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ample.jpg"/>
          <p:cNvPicPr>
            <a:picLocks noChangeAspect="1"/>
          </p:cNvPicPr>
          <p:nvPr/>
        </p:nvPicPr>
        <p:blipFill>
          <a:blip r:embed="rId3"/>
          <a:stretch>
            <a:fillRect/>
          </a:stretch>
        </p:blipFill>
        <p:spPr>
          <a:xfrm>
            <a:off x="4572000" y="981075"/>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313" y="1989137"/>
            <a:ext cx="3734619"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smtClean="0">
                <a:latin typeface="Ubuntu Light" panose="020B0304030602030204" pitchFamily="34" charset="0"/>
                <a:cs typeface="Ubuntu"/>
              </a:rPr>
              <a:t>You can’t </a:t>
            </a:r>
            <a:r>
              <a:rPr lang="en-GB" sz="2000" dirty="0">
                <a:latin typeface="Ubuntu Light" panose="020B0304030602030204" pitchFamily="34" charset="0"/>
                <a:cs typeface="Ubuntu"/>
              </a:rPr>
              <a:t>practice writing </a:t>
            </a:r>
            <a:r>
              <a:rPr lang="en-GB" sz="2000" dirty="0" smtClean="0">
                <a:latin typeface="Ubuntu Light" panose="020B0304030602030204" pitchFamily="34" charset="0"/>
                <a:cs typeface="Ubuntu"/>
              </a:rPr>
              <a:t>if you don’t have </a:t>
            </a:r>
            <a:r>
              <a:rPr lang="en-GB" sz="2000" dirty="0">
                <a:latin typeface="Ubuntu Light" panose="020B0304030602030204" pitchFamily="34" charset="0"/>
                <a:cs typeface="Ubuntu"/>
              </a:rPr>
              <a:t>any </a:t>
            </a:r>
            <a:r>
              <a:rPr lang="en-GB" sz="2000" dirty="0" smtClean="0">
                <a:latin typeface="Ubuntu Light" panose="020B0304030602030204" pitchFamily="34" charset="0"/>
                <a:cs typeface="Ubuntu"/>
              </a:rPr>
              <a:t>exercise books and pencils and pens.</a:t>
            </a: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p:txBody>
      </p:sp>
      <p:sp>
        <p:nvSpPr>
          <p:cNvPr id="11" name="Title 1"/>
          <p:cNvSpPr>
            <a:spLocks noGrp="1"/>
          </p:cNvSpPr>
          <p:nvPr>
            <p:ph type="title"/>
          </p:nvPr>
        </p:nvSpPr>
        <p:spPr>
          <a:xfrm>
            <a:off x="467544" y="58614"/>
            <a:ext cx="8229600" cy="922114"/>
          </a:xfrm>
        </p:spPr>
        <p:txBody>
          <a:bodyPr>
            <a:normAutofit/>
          </a:bodyPr>
          <a:lstStyle/>
          <a:p>
            <a:pPr algn="l"/>
            <a:r>
              <a:rPr lang="en-GB" sz="3500" dirty="0" smtClean="0">
                <a:solidFill>
                  <a:schemeClr val="bg1"/>
                </a:solidFill>
                <a:latin typeface="Libre Baskerville" panose="02000000000000000000" charset="0"/>
              </a:rPr>
              <a:t>Why is learning hard?</a:t>
            </a:r>
            <a:endParaRPr lang="en-GB" sz="3500" dirty="0">
              <a:latin typeface="Libre Baskerville" panose="02000000000000000000" charset="0"/>
            </a:endParaRPr>
          </a:p>
        </p:txBody>
      </p:sp>
    </p:spTree>
    <p:extLst>
      <p:ext uri="{BB962C8B-B14F-4D97-AF65-F5344CB8AC3E}">
        <p14:creationId xmlns:p14="http://schemas.microsoft.com/office/powerpoint/2010/main" val="8193500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PP4)"/>
          <p:cNvPicPr>
            <a:picLocks noGrp="1" noChangeAspect="1"/>
          </p:cNvPicPr>
          <p:nvPr>
            <p:ph type="pic" idx="11"/>
          </p:nvPr>
        </p:nvPicPr>
        <p:blipFill>
          <a:blip r:embed="rId3">
            <a:extLst>
              <a:ext uri="{28A0092B-C50C-407E-A947-70E740481C1C}">
                <a14:useLocalDpi xmlns:a14="http://schemas.microsoft.com/office/drawing/2010/main" val="0"/>
              </a:ext>
            </a:extLst>
          </a:blip>
          <a:stretch>
            <a:fillRect/>
          </a:stretch>
        </p:blipFill>
        <p:spPr>
          <a:xfrm>
            <a:off x="4564800" y="1054392"/>
            <a:ext cx="4572000" cy="5004816"/>
          </a:xfrm>
        </p:spPr>
      </p:pic>
      <p:pic>
        <p:nvPicPr>
          <p:cNvPr id="6"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3" name="Content Placeholder"/>
          <p:cNvSpPr>
            <a:spLocks noGrp="1"/>
          </p:cNvSpPr>
          <p:nvPr>
            <p:ph sz="half" idx="2"/>
          </p:nvPr>
        </p:nvSpPr>
        <p:spPr>
          <a:xfrm>
            <a:off x="468000" y="2133600"/>
            <a:ext cx="4032000" cy="3743324"/>
          </a:xfrm>
        </p:spPr>
        <p:txBody>
          <a:bodyPr>
            <a:normAutofit/>
          </a:bodyPr>
          <a:lstStyle/>
          <a:p>
            <a:pPr marL="0" indent="0">
              <a:buNone/>
            </a:pPr>
            <a:r>
              <a:rPr lang="en-GB" dirty="0">
                <a:latin typeface="Ubuntu Light" panose="020B0304030602030204" pitchFamily="34" charset="0"/>
                <a:cs typeface="Ubuntu"/>
              </a:rPr>
              <a:t>Build Africa is a charity with 40 years of experience working in countries where many people live in poverty.</a:t>
            </a:r>
          </a:p>
          <a:p>
            <a:pPr marL="0" indent="0">
              <a:buNone/>
            </a:pPr>
            <a:endParaRPr lang="en-GB" dirty="0">
              <a:latin typeface="Ubuntu Light" panose="020B0304030602030204" pitchFamily="34" charset="0"/>
              <a:cs typeface="Ubuntu"/>
            </a:endParaRPr>
          </a:p>
          <a:p>
            <a:pPr marL="0" indent="0">
              <a:buNone/>
            </a:pPr>
            <a:r>
              <a:rPr lang="en-GB" dirty="0">
                <a:latin typeface="Ubuntu Light" panose="020B0304030602030204" pitchFamily="34" charset="0"/>
                <a:cs typeface="Ubuntu"/>
              </a:rPr>
              <a:t>For over 20 years we have worked in Africa to help children go to school and get a good education. </a:t>
            </a:r>
            <a:endParaRPr lang="en-GB" sz="2800" dirty="0">
              <a:latin typeface="Ubuntu Light" panose="020B0304030602030204" pitchFamily="34" charset="0"/>
              <a:cs typeface="Ubuntu"/>
            </a:endParaRPr>
          </a:p>
          <a:p>
            <a:endParaRPr lang="en-GB" dirty="0"/>
          </a:p>
        </p:txBody>
      </p:sp>
      <p:sp>
        <p:nvSpPr>
          <p:cNvPr id="5" name="Title"/>
          <p:cNvSpPr>
            <a:spLocks noGrp="1"/>
          </p:cNvSpPr>
          <p:nvPr>
            <p:ph type="title"/>
          </p:nvPr>
        </p:nvSpPr>
        <p:spPr/>
        <p:txBody>
          <a:bodyPr/>
          <a:lstStyle/>
          <a:p>
            <a:r>
              <a:rPr lang="en-GB" dirty="0"/>
              <a:t>Who we are</a:t>
            </a:r>
          </a:p>
        </p:txBody>
      </p:sp>
    </p:spTree>
    <p:extLst>
      <p:ext uri="{BB962C8B-B14F-4D97-AF65-F5344CB8AC3E}">
        <p14:creationId xmlns:p14="http://schemas.microsoft.com/office/powerpoint/2010/main" val="19832709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xample.jpg"/>
          <p:cNvPicPr>
            <a:picLocks noChangeAspect="1"/>
          </p:cNvPicPr>
          <p:nvPr/>
        </p:nvPicPr>
        <p:blipFill>
          <a:blip r:embed="rId3"/>
          <a:stretch>
            <a:fillRect/>
          </a:stretch>
        </p:blipFill>
        <p:spPr>
          <a:xfrm>
            <a:off x="4573588" y="99060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13"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313" y="1989137"/>
            <a:ext cx="3734619"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smtClean="0">
                <a:latin typeface="Ubuntu Light" panose="020B0304030602030204" pitchFamily="34" charset="0"/>
                <a:cs typeface="Ubuntu"/>
              </a:rPr>
              <a:t>It’s hard to remember your lessons if you’re bored and don’t understand what the teacher is trying to tell you.</a:t>
            </a:r>
          </a:p>
          <a:p>
            <a:endParaRPr lang="en-GB" sz="2000" dirty="0">
              <a:latin typeface="Ubuntu Light" panose="020B0304030602030204" pitchFamily="34" charset="0"/>
              <a:cs typeface="Ubuntu"/>
            </a:endParaRPr>
          </a:p>
          <a:p>
            <a:r>
              <a:rPr lang="en-GB" sz="2000" dirty="0" smtClean="0">
                <a:latin typeface="Ubuntu Light" panose="020B0304030602030204" pitchFamily="34" charset="0"/>
                <a:cs typeface="Ubuntu"/>
              </a:rPr>
              <a:t>It’s even harder to learn when your teacher isn’t even there!</a:t>
            </a: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p:txBody>
      </p:sp>
      <p:sp>
        <p:nvSpPr>
          <p:cNvPr id="11"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Why is learning hard?</a:t>
            </a:r>
            <a:endParaRPr lang="en-GB" sz="3500" dirty="0">
              <a:latin typeface="Libre Baskerville" panose="02000000000000000000" charset="0"/>
            </a:endParaRPr>
          </a:p>
        </p:txBody>
      </p:sp>
    </p:spTree>
    <p:extLst>
      <p:ext uri="{BB962C8B-B14F-4D97-AF65-F5344CB8AC3E}">
        <p14:creationId xmlns:p14="http://schemas.microsoft.com/office/powerpoint/2010/main" val="33249439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ample.jpg"/>
          <p:cNvPicPr>
            <a:picLocks noChangeAspect="1"/>
          </p:cNvPicPr>
          <p:nvPr/>
        </p:nvPicPr>
        <p:blipFill>
          <a:blip r:embed="rId3"/>
          <a:stretch>
            <a:fillRect/>
          </a:stretch>
        </p:blipFill>
        <p:spPr>
          <a:xfrm>
            <a:off x="4573588" y="99060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11"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313" y="1989137"/>
            <a:ext cx="3734619"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latin typeface="Ubuntu Light" panose="020B0304030602030204" pitchFamily="34" charset="0"/>
                <a:cs typeface="Ubuntu"/>
              </a:rPr>
              <a:t>The combination of these issues results in </a:t>
            </a:r>
            <a:r>
              <a:rPr lang="en-GB" sz="2000" b="1" dirty="0">
                <a:latin typeface="Ubuntu Light" panose="020B0304030602030204" pitchFamily="34" charset="0"/>
                <a:cs typeface="Ubuntu"/>
              </a:rPr>
              <a:t>3 out of 4 pupils dropping out before completing primary school </a:t>
            </a:r>
            <a:r>
              <a:rPr lang="en-GB" sz="2000" dirty="0">
                <a:latin typeface="Ubuntu Light" panose="020B0304030602030204" pitchFamily="34" charset="0"/>
                <a:cs typeface="Ubuntu"/>
              </a:rPr>
              <a:t>and only 20% achieving recommended competency levels in literacy and numeracy</a:t>
            </a:r>
            <a:r>
              <a:rPr lang="en-GB" sz="2000" dirty="0" smtClean="0">
                <a:latin typeface="Ubuntu Light" panose="020B0304030602030204" pitchFamily="34" charset="0"/>
                <a:cs typeface="Ubuntu"/>
              </a:rPr>
              <a:t>.</a:t>
            </a:r>
          </a:p>
          <a:p>
            <a:pPr marL="0" indent="0">
              <a:buNone/>
            </a:pPr>
            <a:endParaRPr lang="en-GB" sz="2000" dirty="0">
              <a:solidFill>
                <a:srgbClr val="FF0000"/>
              </a:solidFill>
              <a:latin typeface="Ubuntu Light" panose="020B0304030602030204" pitchFamily="34" charset="0"/>
              <a:cs typeface="Ubuntu"/>
            </a:endParaRPr>
          </a:p>
        </p:txBody>
      </p:sp>
      <p:sp>
        <p:nvSpPr>
          <p:cNvPr id="9"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Why is learning hard?</a:t>
            </a:r>
            <a:endParaRPr lang="en-GB" sz="3500" dirty="0">
              <a:latin typeface="Libre Baskerville" panose="02000000000000000000" charset="0"/>
            </a:endParaRPr>
          </a:p>
        </p:txBody>
      </p:sp>
    </p:spTree>
    <p:extLst>
      <p:ext uri="{BB962C8B-B14F-4D97-AF65-F5344CB8AC3E}">
        <p14:creationId xmlns:p14="http://schemas.microsoft.com/office/powerpoint/2010/main" val="36649532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xample.jpg"/>
          <p:cNvPicPr>
            <a:picLocks noChangeAspect="1"/>
          </p:cNvPicPr>
          <p:nvPr/>
        </p:nvPicPr>
        <p:blipFill>
          <a:blip r:embed="rId3"/>
          <a:stretch>
            <a:fillRect/>
          </a:stretch>
        </p:blipFill>
        <p:spPr>
          <a:xfrm>
            <a:off x="4573588" y="99060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313" y="1989137"/>
            <a:ext cx="3734619"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latin typeface="Ubuntu Light" panose="020B0304030602030204" pitchFamily="34" charset="0"/>
                <a:cs typeface="Ubuntu"/>
              </a:rPr>
              <a:t>That’s why Build </a:t>
            </a:r>
            <a:r>
              <a:rPr lang="en-GB" sz="2000" dirty="0" smtClean="0">
                <a:latin typeface="Ubuntu Light" panose="020B0304030602030204" pitchFamily="34" charset="0"/>
                <a:cs typeface="Ubuntu"/>
              </a:rPr>
              <a:t>Africa needs </a:t>
            </a:r>
            <a:r>
              <a:rPr lang="en-GB" sz="2000" dirty="0">
                <a:latin typeface="Ubuntu Light" panose="020B0304030602030204" pitchFamily="34" charset="0"/>
                <a:cs typeface="Ubuntu"/>
              </a:rPr>
              <a:t>your </a:t>
            </a:r>
            <a:r>
              <a:rPr lang="en-GB" sz="2000" dirty="0" smtClean="0">
                <a:latin typeface="Ubuntu Light" panose="020B0304030602030204" pitchFamily="34" charset="0"/>
                <a:cs typeface="Ubuntu"/>
              </a:rPr>
              <a:t>help.</a:t>
            </a:r>
          </a:p>
          <a:p>
            <a:pPr marL="0" indent="0">
              <a:buNone/>
            </a:pPr>
            <a:endParaRPr lang="en-GB" sz="2000" dirty="0">
              <a:latin typeface="Ubuntu Light" panose="020B0304030602030204" pitchFamily="34" charset="0"/>
              <a:cs typeface="Ubuntu"/>
            </a:endParaRPr>
          </a:p>
          <a:p>
            <a:pPr marL="0" indent="0">
              <a:buNone/>
            </a:pPr>
            <a:r>
              <a:rPr lang="en-GB" sz="2000" dirty="0" smtClean="0">
                <a:latin typeface="Ubuntu Light" panose="020B0304030602030204" pitchFamily="34" charset="0"/>
                <a:cs typeface="Ubuntu"/>
              </a:rPr>
              <a:t>We want to work with schools in Kenya and Uganda to make it easier for children to learn, so they can have a good future.</a:t>
            </a:r>
            <a:endParaRPr lang="en-GB" sz="2000" dirty="0">
              <a:latin typeface="Ubuntu Light" panose="020B0304030602030204" pitchFamily="34" charset="0"/>
              <a:cs typeface="Ubuntu"/>
            </a:endParaRPr>
          </a:p>
        </p:txBody>
      </p:sp>
      <p:sp>
        <p:nvSpPr>
          <p:cNvPr id="13" name="Title 1"/>
          <p:cNvSpPr>
            <a:spLocks noGrp="1"/>
          </p:cNvSpPr>
          <p:nvPr>
            <p:ph type="title"/>
          </p:nvPr>
        </p:nvSpPr>
        <p:spPr>
          <a:xfrm>
            <a:off x="467544" y="58614"/>
            <a:ext cx="8229600" cy="922114"/>
          </a:xfrm>
        </p:spPr>
        <p:txBody>
          <a:bodyPr>
            <a:normAutofit/>
          </a:bodyPr>
          <a:lstStyle/>
          <a:p>
            <a:pPr algn="l"/>
            <a:r>
              <a:rPr lang="en-GB" sz="3500" dirty="0" smtClean="0">
                <a:solidFill>
                  <a:schemeClr val="bg1"/>
                </a:solidFill>
                <a:latin typeface="Libre Baskerville" panose="02000000000000000000" charset="0"/>
              </a:rPr>
              <a:t>How we can make a difference</a:t>
            </a:r>
            <a:endParaRPr lang="en-GB" sz="3500" dirty="0">
              <a:latin typeface="Libre Baskerville" panose="02000000000000000000" charset="0"/>
            </a:endParaRPr>
          </a:p>
        </p:txBody>
      </p:sp>
    </p:spTree>
    <p:extLst>
      <p:ext uri="{BB962C8B-B14F-4D97-AF65-F5344CB8AC3E}">
        <p14:creationId xmlns:p14="http://schemas.microsoft.com/office/powerpoint/2010/main" val="1371900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ample.jpg"/>
          <p:cNvPicPr>
            <a:picLocks noChangeAspect="1"/>
          </p:cNvPicPr>
          <p:nvPr/>
        </p:nvPicPr>
        <p:blipFill>
          <a:blip r:embed="rId3"/>
          <a:stretch>
            <a:fillRect/>
          </a:stretch>
        </p:blipFill>
        <p:spPr>
          <a:xfrm>
            <a:off x="4573588" y="99060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11"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14" name="Content Placeholder 2"/>
          <p:cNvSpPr txBox="1">
            <a:spLocks/>
          </p:cNvSpPr>
          <p:nvPr/>
        </p:nvSpPr>
        <p:spPr>
          <a:xfrm>
            <a:off x="468000" y="1989137"/>
            <a:ext cx="3734932"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latin typeface="Ubuntu Light" panose="020B0304030602030204" pitchFamily="34" charset="0"/>
                <a:cs typeface="Ubuntu"/>
              </a:rPr>
              <a:t>Build Africa wants to </a:t>
            </a:r>
            <a:r>
              <a:rPr lang="en-GB" dirty="0" smtClean="0">
                <a:latin typeface="Ubuntu Light" panose="020B0304030602030204" pitchFamily="34" charset="0"/>
                <a:cs typeface="Ubuntu"/>
              </a:rPr>
              <a:t>build safe </a:t>
            </a:r>
            <a:r>
              <a:rPr lang="en-GB" dirty="0">
                <a:latin typeface="Ubuntu Light" panose="020B0304030602030204" pitchFamily="34" charset="0"/>
                <a:cs typeface="Ubuntu"/>
              </a:rPr>
              <a:t>classrooms</a:t>
            </a:r>
          </a:p>
          <a:p>
            <a:pPr marL="0" indent="0">
              <a:buNone/>
            </a:pPr>
            <a:endParaRPr lang="en-US" dirty="0" smtClean="0">
              <a:latin typeface="Ubuntu Light" panose="020B0304030602030204" pitchFamily="34" charset="0"/>
              <a:cs typeface="Ubuntu"/>
            </a:endParaRPr>
          </a:p>
        </p:txBody>
      </p:sp>
      <p:sp>
        <p:nvSpPr>
          <p:cNvPr id="13"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How we can make a difference</a:t>
            </a:r>
            <a:endParaRPr lang="en-GB" sz="3500" dirty="0">
              <a:latin typeface="Libre Baskerville" panose="02000000000000000000" charset="0"/>
            </a:endParaRPr>
          </a:p>
        </p:txBody>
      </p:sp>
    </p:spTree>
    <p:extLst>
      <p:ext uri="{BB962C8B-B14F-4D97-AF65-F5344CB8AC3E}">
        <p14:creationId xmlns:p14="http://schemas.microsoft.com/office/powerpoint/2010/main" val="32392642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ample.jpg"/>
          <p:cNvPicPr>
            <a:picLocks noChangeAspect="1"/>
          </p:cNvPicPr>
          <p:nvPr/>
        </p:nvPicPr>
        <p:blipFill>
          <a:blip r:embed="rId3"/>
          <a:stretch>
            <a:fillRect/>
          </a:stretch>
        </p:blipFill>
        <p:spPr>
          <a:xfrm>
            <a:off x="4573588" y="99060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14" name="Content Placeholder 2"/>
          <p:cNvSpPr txBox="1">
            <a:spLocks/>
          </p:cNvSpPr>
          <p:nvPr/>
        </p:nvSpPr>
        <p:spPr>
          <a:xfrm>
            <a:off x="468000" y="1989137"/>
            <a:ext cx="3734932"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latin typeface="Ubuntu Light" panose="020B0304030602030204" pitchFamily="34" charset="0"/>
                <a:cs typeface="Ubuntu"/>
              </a:rPr>
              <a:t>So that children can learn </a:t>
            </a:r>
            <a:r>
              <a:rPr lang="en-GB" dirty="0" smtClean="0">
                <a:latin typeface="Ubuntu Light" panose="020B0304030602030204" pitchFamily="34" charset="0"/>
                <a:cs typeface="Ubuntu"/>
              </a:rPr>
              <a:t>properly…</a:t>
            </a:r>
            <a:endParaRPr lang="en-GB" dirty="0">
              <a:latin typeface="Ubuntu Light" panose="020B0304030602030204" pitchFamily="34" charset="0"/>
              <a:cs typeface="Ubuntu"/>
            </a:endParaRPr>
          </a:p>
        </p:txBody>
      </p:sp>
      <p:sp>
        <p:nvSpPr>
          <p:cNvPr id="13"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How we can make a difference</a:t>
            </a:r>
            <a:endParaRPr lang="en-GB" sz="3500" dirty="0">
              <a:latin typeface="Libre Baskerville" panose="02000000000000000000" charset="0"/>
            </a:endParaRPr>
          </a:p>
        </p:txBody>
      </p:sp>
    </p:spTree>
    <p:extLst>
      <p:ext uri="{BB962C8B-B14F-4D97-AF65-F5344CB8AC3E}">
        <p14:creationId xmlns:p14="http://schemas.microsoft.com/office/powerpoint/2010/main" val="28403938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xample.jpg"/>
          <p:cNvPicPr>
            <a:picLocks noChangeAspect="1"/>
          </p:cNvPicPr>
          <p:nvPr/>
        </p:nvPicPr>
        <p:blipFill>
          <a:blip r:embed="rId3"/>
          <a:stretch>
            <a:fillRect/>
          </a:stretch>
        </p:blipFill>
        <p:spPr>
          <a:xfrm>
            <a:off x="4573588" y="99060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13"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15" name="Content Placeholder 2"/>
          <p:cNvSpPr txBox="1">
            <a:spLocks/>
          </p:cNvSpPr>
          <p:nvPr/>
        </p:nvSpPr>
        <p:spPr>
          <a:xfrm>
            <a:off x="468000" y="1989137"/>
            <a:ext cx="3724588"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smtClean="0">
                <a:latin typeface="Ubuntu Light" panose="020B0304030602030204" pitchFamily="34" charset="0"/>
                <a:cs typeface="Ubuntu"/>
              </a:rPr>
              <a:t>…sitting </a:t>
            </a:r>
            <a:r>
              <a:rPr lang="en-GB" dirty="0">
                <a:latin typeface="Ubuntu Light" panose="020B0304030602030204" pitchFamily="34" charset="0"/>
                <a:cs typeface="Ubuntu"/>
              </a:rPr>
              <a:t>at their own </a:t>
            </a:r>
            <a:r>
              <a:rPr lang="en-GB" dirty="0" smtClean="0">
                <a:latin typeface="Ubuntu Light" panose="020B0304030602030204" pitchFamily="34" charset="0"/>
                <a:cs typeface="Ubuntu"/>
              </a:rPr>
              <a:t>desks…</a:t>
            </a:r>
            <a:endParaRPr lang="en-GB" dirty="0">
              <a:latin typeface="Ubuntu Light" panose="020B0304030602030204" pitchFamily="34" charset="0"/>
              <a:cs typeface="Ubuntu"/>
            </a:endParaRPr>
          </a:p>
        </p:txBody>
      </p:sp>
      <p:sp>
        <p:nvSpPr>
          <p:cNvPr id="2"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How we can make a difference</a:t>
            </a:r>
            <a:endParaRPr lang="en-GB" sz="3500" dirty="0">
              <a:latin typeface="Libre Baskerville" panose="02000000000000000000" charset="0"/>
            </a:endParaRPr>
          </a:p>
        </p:txBody>
      </p:sp>
    </p:spTree>
    <p:extLst>
      <p:ext uri="{BB962C8B-B14F-4D97-AF65-F5344CB8AC3E}">
        <p14:creationId xmlns:p14="http://schemas.microsoft.com/office/powerpoint/2010/main" val="22574309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ample.jpg"/>
          <p:cNvPicPr>
            <a:picLocks noChangeAspect="1"/>
          </p:cNvPicPr>
          <p:nvPr/>
        </p:nvPicPr>
        <p:blipFill>
          <a:blip r:embed="rId3"/>
          <a:stretch>
            <a:fillRect/>
          </a:stretch>
        </p:blipFill>
        <p:spPr>
          <a:xfrm>
            <a:off x="4573588" y="99060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12"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13" name="Content Placeholder 2"/>
          <p:cNvSpPr txBox="1">
            <a:spLocks/>
          </p:cNvSpPr>
          <p:nvPr/>
        </p:nvSpPr>
        <p:spPr>
          <a:xfrm>
            <a:off x="468313" y="1991665"/>
            <a:ext cx="3724275" cy="388525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smtClean="0">
                <a:latin typeface="Ubuntu Light" panose="020B0304030602030204" pitchFamily="34" charset="0"/>
                <a:cs typeface="Ubuntu"/>
              </a:rPr>
              <a:t>…with enough textbooks so that they do not have to share…</a:t>
            </a:r>
            <a:endParaRPr lang="en-GB" dirty="0">
              <a:latin typeface="Ubuntu Light" panose="020B0304030602030204" pitchFamily="34" charset="0"/>
              <a:cs typeface="Ubuntu"/>
            </a:endParaRPr>
          </a:p>
        </p:txBody>
      </p:sp>
      <p:sp>
        <p:nvSpPr>
          <p:cNvPr id="2"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How we can make a difference</a:t>
            </a:r>
            <a:endParaRPr lang="en-GB" sz="3500" dirty="0">
              <a:latin typeface="Libre Baskerville" panose="02000000000000000000" charset="0"/>
            </a:endParaRPr>
          </a:p>
        </p:txBody>
      </p:sp>
    </p:spTree>
    <p:extLst>
      <p:ext uri="{BB962C8B-B14F-4D97-AF65-F5344CB8AC3E}">
        <p14:creationId xmlns:p14="http://schemas.microsoft.com/office/powerpoint/2010/main" val="31829640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ample.jpg"/>
          <p:cNvPicPr>
            <a:picLocks noChangeAspect="1"/>
          </p:cNvPicPr>
          <p:nvPr/>
        </p:nvPicPr>
        <p:blipFill>
          <a:blip r:embed="rId3"/>
          <a:stretch>
            <a:fillRect/>
          </a:stretch>
        </p:blipFill>
        <p:spPr>
          <a:xfrm>
            <a:off x="4573588" y="99060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12"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11" name="Content Placeholder 2"/>
          <p:cNvSpPr txBox="1">
            <a:spLocks/>
          </p:cNvSpPr>
          <p:nvPr/>
        </p:nvSpPr>
        <p:spPr>
          <a:xfrm>
            <a:off x="529208" y="1991666"/>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smtClean="0">
                <a:latin typeface="Ubuntu Light" panose="020B0304030602030204" pitchFamily="34" charset="0"/>
                <a:cs typeface="Ubuntu"/>
              </a:rPr>
              <a:t>…with clean, safe water to drink.</a:t>
            </a:r>
            <a:endParaRPr lang="en-US" dirty="0" smtClean="0">
              <a:latin typeface="Ubuntu Light" panose="020B0304030602030204" pitchFamily="34" charset="0"/>
              <a:cs typeface="Ubuntu"/>
            </a:endParaRPr>
          </a:p>
        </p:txBody>
      </p:sp>
      <p:sp>
        <p:nvSpPr>
          <p:cNvPr id="2"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How we can make a difference</a:t>
            </a:r>
            <a:endParaRPr lang="en-GB" sz="3500" dirty="0">
              <a:latin typeface="Libre Baskerville" panose="02000000000000000000" charset="0"/>
            </a:endParaRPr>
          </a:p>
        </p:txBody>
      </p:sp>
    </p:spTree>
    <p:extLst>
      <p:ext uri="{BB962C8B-B14F-4D97-AF65-F5344CB8AC3E}">
        <p14:creationId xmlns:p14="http://schemas.microsoft.com/office/powerpoint/2010/main" val="24911712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ample.jpg"/>
          <p:cNvPicPr>
            <a:picLocks noChangeAspect="1"/>
          </p:cNvPicPr>
          <p:nvPr/>
        </p:nvPicPr>
        <p:blipFill>
          <a:blip r:embed="rId3"/>
          <a:stretch>
            <a:fillRect/>
          </a:stretch>
        </p:blipFill>
        <p:spPr>
          <a:xfrm>
            <a:off x="4573588" y="990600"/>
            <a:ext cx="4570411" cy="5005968"/>
          </a:xfrm>
          <a:prstGeom prst="rect">
            <a:avLst/>
          </a:prstGeom>
        </p:spPr>
      </p:pic>
      <p:pic>
        <p:nvPicPr>
          <p:cNvPr id="12"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10"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13" name="Content Placeholder 2"/>
          <p:cNvSpPr txBox="1">
            <a:spLocks/>
          </p:cNvSpPr>
          <p:nvPr/>
        </p:nvSpPr>
        <p:spPr>
          <a:xfrm>
            <a:off x="529208" y="1991666"/>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smtClean="0">
                <a:latin typeface="Ubuntu Light" panose="020B0304030602030204" pitchFamily="34" charset="0"/>
                <a:cs typeface="Ubuntu"/>
              </a:rPr>
              <a:t>Build Africa can build new latrines for girls and boys…</a:t>
            </a:r>
            <a:endParaRPr lang="en-US" dirty="0" smtClean="0">
              <a:latin typeface="Ubuntu Light" panose="020B0304030602030204" pitchFamily="34" charset="0"/>
              <a:cs typeface="Ubuntu"/>
            </a:endParaRPr>
          </a:p>
        </p:txBody>
      </p:sp>
      <p:sp>
        <p:nvSpPr>
          <p:cNvPr id="2"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How we can make a difference</a:t>
            </a:r>
            <a:endParaRPr lang="en-GB" sz="3500" dirty="0">
              <a:latin typeface="Libre Baskerville" panose="02000000000000000000" charset="0"/>
            </a:endParaRPr>
          </a:p>
        </p:txBody>
      </p:sp>
    </p:spTree>
    <p:extLst>
      <p:ext uri="{BB962C8B-B14F-4D97-AF65-F5344CB8AC3E}">
        <p14:creationId xmlns:p14="http://schemas.microsoft.com/office/powerpoint/2010/main" val="19513047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Multimedia (Photos, Film &amp; Reports)\Project Specific Multimedia\Uganda\Bukedea\Kaleu\Photos\2016\pupils (3) kaleu.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25" r="38577"/>
          <a:stretch/>
        </p:blipFill>
        <p:spPr bwMode="auto">
          <a:xfrm>
            <a:off x="4572000" y="587198"/>
            <a:ext cx="4571999" cy="5644550"/>
          </a:xfrm>
          <a:prstGeom prst="rect">
            <a:avLst/>
          </a:prstGeom>
          <a:noFill/>
          <a:extLst>
            <a:ext uri="{909E8E84-426E-40DD-AFC4-6F175D3DCCD1}">
              <a14:hiddenFill xmlns:a14="http://schemas.microsoft.com/office/drawing/2010/main">
                <a:solidFill>
                  <a:srgbClr val="FFFFFF"/>
                </a:solidFill>
              </a14:hiddenFill>
            </a:ext>
          </a:extLst>
        </p:spPr>
      </p:pic>
      <p:pic>
        <p:nvPicPr>
          <p:cNvPr id="12"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10"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13" name="Content Placeholder 2"/>
          <p:cNvSpPr txBox="1">
            <a:spLocks/>
          </p:cNvSpPr>
          <p:nvPr/>
        </p:nvSpPr>
        <p:spPr>
          <a:xfrm>
            <a:off x="529208" y="1991666"/>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smtClean="0">
                <a:latin typeface="Ubuntu Light" panose="020B0304030602030204" pitchFamily="34" charset="0"/>
                <a:cs typeface="Ubuntu"/>
              </a:rPr>
              <a:t>…and train teachers so they are motivated and can deliver exciting lessons.</a:t>
            </a:r>
            <a:endParaRPr lang="en-US" dirty="0" smtClean="0">
              <a:latin typeface="Ubuntu Light" panose="020B0304030602030204" pitchFamily="34" charset="0"/>
              <a:cs typeface="Ubuntu"/>
            </a:endParaRPr>
          </a:p>
        </p:txBody>
      </p:sp>
      <p:sp>
        <p:nvSpPr>
          <p:cNvPr id="2"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How we can make a difference</a:t>
            </a:r>
            <a:endParaRPr lang="en-GB" sz="3500" dirty="0">
              <a:latin typeface="Libre Baskerville" panose="02000000000000000000" charset="0"/>
            </a:endParaRPr>
          </a:p>
        </p:txBody>
      </p:sp>
    </p:spTree>
    <p:extLst>
      <p:ext uri="{BB962C8B-B14F-4D97-AF65-F5344CB8AC3E}">
        <p14:creationId xmlns:p14="http://schemas.microsoft.com/office/powerpoint/2010/main" val="35031232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PP4)"/>
          <p:cNvPicPr>
            <a:picLocks noGrp="1" noChangeAspect="1"/>
          </p:cNvPicPr>
          <p:nvPr>
            <p:ph type="pic" idx="13"/>
          </p:nvPr>
        </p:nvPicPr>
        <p:blipFill>
          <a:blip r:embed="rId3">
            <a:extLst>
              <a:ext uri="{28A0092B-C50C-407E-A947-70E740481C1C}">
                <a14:useLocalDpi xmlns:a14="http://schemas.microsoft.com/office/drawing/2010/main" val="0"/>
              </a:ext>
            </a:extLst>
          </a:blip>
          <a:stretch>
            <a:fillRect/>
          </a:stretch>
        </p:blipFill>
        <p:spPr>
          <a:xfrm>
            <a:off x="0" y="947712"/>
            <a:ext cx="4572000" cy="5218176"/>
          </a:xfrm>
        </p:spPr>
      </p:pic>
      <p:pic>
        <p:nvPicPr>
          <p:cNvPr id="6"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7"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3" name="Content Placeholder 2"/>
          <p:cNvSpPr>
            <a:spLocks noGrp="1"/>
          </p:cNvSpPr>
          <p:nvPr>
            <p:ph sz="half" idx="11"/>
          </p:nvPr>
        </p:nvSpPr>
        <p:spPr>
          <a:xfrm>
            <a:off x="4674159" y="1556999"/>
            <a:ext cx="4032000" cy="4319926"/>
          </a:xfrm>
        </p:spPr>
        <p:txBody>
          <a:bodyPr>
            <a:normAutofit fontScale="70000" lnSpcReduction="20000"/>
          </a:bodyPr>
          <a:lstStyle/>
          <a:p>
            <a:pPr marL="0" indent="0">
              <a:buNone/>
            </a:pPr>
            <a:r>
              <a:rPr lang="en-GB" dirty="0"/>
              <a:t>The United Nations wants children everywhere to have a good education. (Sustainable Development Goal 4).</a:t>
            </a:r>
          </a:p>
          <a:p>
            <a:pPr marL="0" indent="0">
              <a:buNone/>
            </a:pPr>
            <a:endParaRPr lang="en-GB" dirty="0"/>
          </a:p>
          <a:p>
            <a:pPr marL="0" indent="0">
              <a:buNone/>
            </a:pPr>
            <a:r>
              <a:rPr lang="en-GB" dirty="0"/>
              <a:t>So Build Africa helps children in rural Kenya and Uganda go to school.</a:t>
            </a:r>
          </a:p>
          <a:p>
            <a:pPr marL="0" indent="0">
              <a:buNone/>
            </a:pPr>
            <a:endParaRPr lang="en-GB" dirty="0" smtClean="0">
              <a:solidFill>
                <a:schemeClr val="accent1"/>
              </a:solidFill>
            </a:endParaRPr>
          </a:p>
          <a:p>
            <a:pPr marL="0" indent="0">
              <a:buNone/>
            </a:pPr>
            <a:r>
              <a:rPr lang="en-GB" dirty="0" smtClean="0">
                <a:solidFill>
                  <a:schemeClr val="accent1"/>
                </a:solidFill>
              </a:rPr>
              <a:t>Our </a:t>
            </a:r>
            <a:r>
              <a:rPr lang="en-GB" dirty="0">
                <a:solidFill>
                  <a:schemeClr val="accent1"/>
                </a:solidFill>
              </a:rPr>
              <a:t>vision</a:t>
            </a:r>
          </a:p>
          <a:p>
            <a:pPr marL="0" indent="0">
              <a:buNone/>
            </a:pPr>
            <a:r>
              <a:rPr lang="en-GB" dirty="0"/>
              <a:t>People in Africa leading fulfilling, happy lives.</a:t>
            </a:r>
          </a:p>
          <a:p>
            <a:pPr marL="0" indent="0">
              <a:buNone/>
            </a:pPr>
            <a:endParaRPr lang="en-GB" dirty="0"/>
          </a:p>
          <a:p>
            <a:pPr marL="0" indent="0">
              <a:buNone/>
            </a:pPr>
            <a:r>
              <a:rPr lang="en-GB" dirty="0">
                <a:solidFill>
                  <a:schemeClr val="accent1"/>
                </a:solidFill>
              </a:rPr>
              <a:t>Our mission</a:t>
            </a:r>
          </a:p>
          <a:p>
            <a:pPr marL="0" indent="0">
              <a:buNone/>
            </a:pPr>
            <a:r>
              <a:rPr lang="en-GB" dirty="0"/>
              <a:t>To partner with African communities to create lasting educational and livelihoods opportunities.</a:t>
            </a:r>
          </a:p>
          <a:p>
            <a:pPr marL="0" indent="0">
              <a:buNone/>
            </a:pPr>
            <a:endParaRPr lang="en-GB" dirty="0"/>
          </a:p>
        </p:txBody>
      </p:sp>
      <p:sp>
        <p:nvSpPr>
          <p:cNvPr id="5" name="Title"/>
          <p:cNvSpPr>
            <a:spLocks noGrp="1"/>
          </p:cNvSpPr>
          <p:nvPr>
            <p:ph type="title"/>
          </p:nvPr>
        </p:nvSpPr>
        <p:spPr/>
        <p:txBody>
          <a:bodyPr/>
          <a:lstStyle/>
          <a:p>
            <a:r>
              <a:rPr lang="en-GB" dirty="0" smtClean="0"/>
              <a:t>The aims of our work</a:t>
            </a:r>
            <a:endParaRPr lang="en-GB" dirty="0"/>
          </a:p>
        </p:txBody>
      </p:sp>
    </p:spTree>
    <p:extLst>
      <p:ext uri="{BB962C8B-B14F-4D97-AF65-F5344CB8AC3E}">
        <p14:creationId xmlns:p14="http://schemas.microsoft.com/office/powerpoint/2010/main" val="2905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xample.jpg"/>
          <p:cNvPicPr>
            <a:picLocks noChangeAspect="1"/>
          </p:cNvPicPr>
          <p:nvPr/>
        </p:nvPicPr>
        <p:blipFill>
          <a:blip r:embed="rId3"/>
          <a:stretch>
            <a:fillRect/>
          </a:stretch>
        </p:blipFill>
        <p:spPr>
          <a:xfrm>
            <a:off x="4573588" y="99060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smtClean="0">
                <a:latin typeface="Ubuntu Light" panose="020B0304030602030204" pitchFamily="34" charset="0"/>
                <a:cs typeface="Ubuntu"/>
              </a:rPr>
              <a:t>With your help we can make sure that children </a:t>
            </a:r>
            <a:r>
              <a:rPr lang="en-GB" sz="2000" dirty="0">
                <a:latin typeface="Ubuntu Light" panose="020B0304030602030204" pitchFamily="34" charset="0"/>
                <a:cs typeface="Ubuntu"/>
              </a:rPr>
              <a:t>in rural Kenya and Uganda </a:t>
            </a:r>
            <a:r>
              <a:rPr lang="en-GB" sz="2000" dirty="0" smtClean="0">
                <a:latin typeface="Ubuntu Light" panose="020B0304030602030204" pitchFamily="34" charset="0"/>
                <a:cs typeface="Ubuntu"/>
              </a:rPr>
              <a:t>have the </a:t>
            </a:r>
            <a:r>
              <a:rPr lang="en-GB" sz="2000" dirty="0">
                <a:latin typeface="Ubuntu Light" panose="020B0304030602030204" pitchFamily="34" charset="0"/>
                <a:cs typeface="Ubuntu"/>
              </a:rPr>
              <a:t>same opportunities </a:t>
            </a:r>
            <a:r>
              <a:rPr lang="en-GB" sz="2000" dirty="0" smtClean="0">
                <a:latin typeface="Ubuntu Light" panose="020B0304030602030204" pitchFamily="34" charset="0"/>
                <a:cs typeface="Ubuntu"/>
              </a:rPr>
              <a:t>to go to school as children in </a:t>
            </a:r>
            <a:r>
              <a:rPr lang="en-GB" sz="2000" dirty="0">
                <a:latin typeface="Ubuntu Light" panose="020B0304030602030204" pitchFamily="34" charset="0"/>
                <a:cs typeface="Ubuntu"/>
              </a:rPr>
              <a:t>the </a:t>
            </a:r>
            <a:r>
              <a:rPr lang="en-GB" sz="2000" dirty="0" smtClean="0">
                <a:latin typeface="Ubuntu Light" panose="020B0304030602030204" pitchFamily="34" charset="0"/>
                <a:cs typeface="Ubuntu"/>
              </a:rPr>
              <a:t>UK</a:t>
            </a:r>
            <a:r>
              <a:rPr lang="en-GB" sz="2000" dirty="0">
                <a:latin typeface="Ubuntu Light" panose="020B0304030602030204" pitchFamily="34" charset="0"/>
                <a:cs typeface="Ubuntu"/>
              </a:rPr>
              <a:t>.</a:t>
            </a:r>
          </a:p>
        </p:txBody>
      </p:sp>
      <p:sp>
        <p:nvSpPr>
          <p:cNvPr id="2" name="Title 1"/>
          <p:cNvSpPr>
            <a:spLocks noGrp="1"/>
          </p:cNvSpPr>
          <p:nvPr>
            <p:ph type="title"/>
          </p:nvPr>
        </p:nvSpPr>
        <p:spPr>
          <a:xfrm>
            <a:off x="467544" y="58614"/>
            <a:ext cx="8229600" cy="922114"/>
          </a:xfrm>
        </p:spPr>
        <p:txBody>
          <a:bodyPr>
            <a:normAutofit/>
          </a:bodyPr>
          <a:lstStyle/>
          <a:p>
            <a:pPr algn="l"/>
            <a:r>
              <a:rPr lang="en-GB" sz="3500" dirty="0" smtClean="0">
                <a:solidFill>
                  <a:schemeClr val="bg1"/>
                </a:solidFill>
                <a:latin typeface="Libre Baskerville" panose="02000000000000000000" charset="0"/>
              </a:rPr>
              <a:t>You </a:t>
            </a:r>
            <a:r>
              <a:rPr lang="en-GB" sz="3500" dirty="0">
                <a:solidFill>
                  <a:schemeClr val="bg1"/>
                </a:solidFill>
                <a:latin typeface="Libre Baskerville" panose="02000000000000000000" charset="0"/>
              </a:rPr>
              <a:t>can </a:t>
            </a:r>
            <a:r>
              <a:rPr lang="en-GB" sz="3500" dirty="0" smtClean="0">
                <a:solidFill>
                  <a:schemeClr val="bg1"/>
                </a:solidFill>
                <a:latin typeface="Libre Baskerville" panose="02000000000000000000" charset="0"/>
              </a:rPr>
              <a:t>help</a:t>
            </a:r>
            <a:endParaRPr lang="en-GB" sz="3500" dirty="0">
              <a:solidFill>
                <a:schemeClr val="bg1"/>
              </a:solidFill>
              <a:latin typeface="Libre Baskerville" panose="02000000000000000000" charset="0"/>
            </a:endParaRPr>
          </a:p>
        </p:txBody>
      </p:sp>
    </p:spTree>
    <p:extLst>
      <p:ext uri="{BB962C8B-B14F-4D97-AF65-F5344CB8AC3E}">
        <p14:creationId xmlns:p14="http://schemas.microsoft.com/office/powerpoint/2010/main" val="31508081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3588" y="990600"/>
            <a:ext cx="4570410"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latin typeface="Ubuntu Light" panose="020B0304030602030204" pitchFamily="34" charset="0"/>
                <a:cs typeface="Ubuntu"/>
              </a:rPr>
              <a:t>You could have lots of fun raising money </a:t>
            </a:r>
            <a:r>
              <a:rPr lang="en-GB" sz="2000" dirty="0" smtClean="0">
                <a:latin typeface="Ubuntu Light" panose="020B0304030602030204" pitchFamily="34" charset="0"/>
                <a:cs typeface="Ubuntu"/>
              </a:rPr>
              <a:t>to help Build Africa change lives!</a:t>
            </a:r>
          </a:p>
        </p:txBody>
      </p:sp>
      <p:sp>
        <p:nvSpPr>
          <p:cNvPr id="8"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You can help</a:t>
            </a:r>
            <a:endParaRPr lang="en-GB" sz="3500" dirty="0">
              <a:latin typeface="Libre Baskerville" panose="02000000000000000000" charset="0"/>
            </a:endParaRPr>
          </a:p>
        </p:txBody>
      </p:sp>
    </p:spTree>
    <p:extLst>
      <p:ext uri="{BB962C8B-B14F-4D97-AF65-F5344CB8AC3E}">
        <p14:creationId xmlns:p14="http://schemas.microsoft.com/office/powerpoint/2010/main" val="10076412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573588" y="990600"/>
            <a:ext cx="4570410" cy="5005967"/>
          </a:xfrm>
          <a:prstGeom prst="rect">
            <a:avLst/>
          </a:prstGeom>
        </p:spPr>
      </p:pic>
      <p:pic>
        <p:nvPicPr>
          <p:cNvPr id="9"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latin typeface="Ubuntu Light" panose="020B0304030602030204" pitchFamily="34" charset="0"/>
                <a:cs typeface="Ubuntu"/>
              </a:rPr>
              <a:t>You can raise money by …</a:t>
            </a:r>
          </a:p>
          <a:p>
            <a:pPr marL="0" indent="0">
              <a:buNone/>
            </a:pPr>
            <a:endParaRPr lang="en-GB" sz="2000" dirty="0" smtClean="0">
              <a:latin typeface="Ubuntu Light" panose="020B0304030602030204" pitchFamily="34" charset="0"/>
              <a:cs typeface="Ubuntu"/>
            </a:endParaRPr>
          </a:p>
          <a:p>
            <a:r>
              <a:rPr lang="en-GB" sz="2000" dirty="0" smtClean="0">
                <a:latin typeface="Ubuntu Light" panose="020B0304030602030204" pitchFamily="34" charset="0"/>
                <a:cs typeface="Ubuntu"/>
              </a:rPr>
              <a:t>Doing a </a:t>
            </a:r>
            <a:r>
              <a:rPr lang="en-GB" sz="2000" dirty="0">
                <a:latin typeface="Ubuntu Light" panose="020B0304030602030204" pitchFamily="34" charset="0"/>
                <a:cs typeface="Ubuntu"/>
              </a:rPr>
              <a:t>sponsored </a:t>
            </a:r>
            <a:r>
              <a:rPr lang="en-GB" sz="2000" dirty="0" smtClean="0">
                <a:latin typeface="Ubuntu Light" panose="020B0304030602030204" pitchFamily="34" charset="0"/>
                <a:cs typeface="Ubuntu"/>
              </a:rPr>
              <a:t>walk</a:t>
            </a:r>
          </a:p>
          <a:p>
            <a:endParaRPr lang="en-GB" sz="2000" dirty="0">
              <a:latin typeface="Ubuntu Light" panose="020B0304030602030204" pitchFamily="34" charset="0"/>
              <a:cs typeface="Ubuntu"/>
            </a:endParaRPr>
          </a:p>
          <a:p>
            <a:r>
              <a:rPr lang="en-GB" sz="2000" dirty="0" smtClean="0">
                <a:latin typeface="Ubuntu Light" panose="020B0304030602030204" pitchFamily="34" charset="0"/>
                <a:cs typeface="Ubuntu"/>
              </a:rPr>
              <a:t>Having a </a:t>
            </a:r>
            <a:r>
              <a:rPr lang="en-GB" sz="2000" dirty="0">
                <a:latin typeface="Ubuntu Light" panose="020B0304030602030204" pitchFamily="34" charset="0"/>
                <a:cs typeface="Ubuntu"/>
              </a:rPr>
              <a:t>dress up </a:t>
            </a:r>
            <a:r>
              <a:rPr lang="en-GB" sz="2000" dirty="0" smtClean="0">
                <a:latin typeface="Ubuntu Light" panose="020B0304030602030204" pitchFamily="34" charset="0"/>
                <a:cs typeface="Ubuntu"/>
              </a:rPr>
              <a:t>day</a:t>
            </a:r>
          </a:p>
          <a:p>
            <a:endParaRPr lang="en-GB" sz="2000" dirty="0">
              <a:latin typeface="Ubuntu Light" panose="020B0304030602030204" pitchFamily="34" charset="0"/>
              <a:cs typeface="Ubuntu"/>
            </a:endParaRPr>
          </a:p>
          <a:p>
            <a:r>
              <a:rPr lang="en-GB" sz="2000" dirty="0" smtClean="0">
                <a:latin typeface="Ubuntu Light" panose="020B0304030602030204" pitchFamily="34" charset="0"/>
                <a:cs typeface="Ubuntu"/>
              </a:rPr>
              <a:t>Holding a cake sale</a:t>
            </a: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p:txBody>
      </p:sp>
      <p:sp>
        <p:nvSpPr>
          <p:cNvPr id="2"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You can help</a:t>
            </a:r>
            <a:endParaRPr lang="en-GB" sz="3500" dirty="0">
              <a:latin typeface="Libre Baskerville" panose="02000000000000000000" charset="0"/>
            </a:endParaRPr>
          </a:p>
        </p:txBody>
      </p:sp>
    </p:spTree>
    <p:extLst>
      <p:ext uri="{BB962C8B-B14F-4D97-AF65-F5344CB8AC3E}">
        <p14:creationId xmlns:p14="http://schemas.microsoft.com/office/powerpoint/2010/main" val="10053995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442" y="990600"/>
            <a:ext cx="4386070"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8"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latin typeface="Ubuntu Light" panose="020B0304030602030204" pitchFamily="34" charset="0"/>
                <a:cs typeface="Ubuntu"/>
              </a:rPr>
              <a:t>Whether you are planning a one off event or would like to link with a school in Africa, we will work closely with you and provide all the information you need to </a:t>
            </a:r>
            <a:r>
              <a:rPr lang="en-GB" sz="2000">
                <a:latin typeface="Ubuntu Light" panose="020B0304030602030204" pitchFamily="34" charset="0"/>
                <a:cs typeface="Ubuntu"/>
              </a:rPr>
              <a:t>keep </a:t>
            </a:r>
            <a:r>
              <a:rPr lang="en-GB" sz="2000" smtClean="0">
                <a:latin typeface="Ubuntu Light" panose="020B0304030602030204" pitchFamily="34" charset="0"/>
                <a:cs typeface="Ubuntu"/>
              </a:rPr>
              <a:t>students, </a:t>
            </a:r>
            <a:r>
              <a:rPr lang="en-GB" sz="2000" dirty="0">
                <a:latin typeface="Ubuntu Light" panose="020B0304030602030204" pitchFamily="34" charset="0"/>
                <a:cs typeface="Ubuntu"/>
              </a:rPr>
              <a:t>parents and teachers engaged and motivated.</a:t>
            </a:r>
          </a:p>
        </p:txBody>
      </p:sp>
      <p:sp>
        <p:nvSpPr>
          <p:cNvPr id="2" name="Title 1"/>
          <p:cNvSpPr>
            <a:spLocks noGrp="1"/>
          </p:cNvSpPr>
          <p:nvPr>
            <p:ph type="title"/>
          </p:nvPr>
        </p:nvSpPr>
        <p:spPr>
          <a:xfrm>
            <a:off x="467544" y="58614"/>
            <a:ext cx="8229600" cy="922114"/>
          </a:xfrm>
        </p:spPr>
        <p:txBody>
          <a:bodyPr>
            <a:normAutofit/>
          </a:bodyPr>
          <a:lstStyle/>
          <a:p>
            <a:pPr algn="l"/>
            <a:r>
              <a:rPr lang="en-GB" sz="3500" dirty="0" smtClean="0">
                <a:solidFill>
                  <a:schemeClr val="bg1"/>
                </a:solidFill>
                <a:latin typeface="Libre Baskerville" panose="02000000000000000000" charset="0"/>
              </a:rPr>
              <a:t>Build Africa can help you too!</a:t>
            </a:r>
            <a:endParaRPr lang="en-GB" sz="3500" dirty="0">
              <a:latin typeface="Libre Baskerville" panose="02000000000000000000" charset="0"/>
            </a:endParaRPr>
          </a:p>
        </p:txBody>
      </p:sp>
    </p:spTree>
    <p:extLst>
      <p:ext uri="{BB962C8B-B14F-4D97-AF65-F5344CB8AC3E}">
        <p14:creationId xmlns:p14="http://schemas.microsoft.com/office/powerpoint/2010/main" val="10076412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randed Placehold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5"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pic>
        <p:nvPicPr>
          <p:cNvPr id="11" name="Picture 10" descr="build-africa-poster-thumb.jpg"/>
          <p:cNvPicPr>
            <a:picLocks noChangeAspect="1"/>
          </p:cNvPicPr>
          <p:nvPr/>
        </p:nvPicPr>
        <p:blipFill>
          <a:blip r:embed="rId4"/>
          <a:stretch>
            <a:fillRect/>
          </a:stretch>
        </p:blipFill>
        <p:spPr>
          <a:xfrm>
            <a:off x="7620000" y="3816224"/>
            <a:ext cx="1079500" cy="1524000"/>
          </a:xfrm>
          <a:prstGeom prst="rect">
            <a:avLst/>
          </a:prstGeom>
        </p:spPr>
      </p:pic>
      <p:pic>
        <p:nvPicPr>
          <p:cNvPr id="12" name="Picture 11" descr="build-africa-poster-thumb.jpg"/>
          <p:cNvPicPr>
            <a:picLocks noChangeAspect="1"/>
          </p:cNvPicPr>
          <p:nvPr/>
        </p:nvPicPr>
        <p:blipFill>
          <a:blip r:embed="rId5"/>
          <a:stretch>
            <a:fillRect/>
          </a:stretch>
        </p:blipFill>
        <p:spPr>
          <a:xfrm>
            <a:off x="6172200" y="3816224"/>
            <a:ext cx="1079500" cy="1524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0622" y="3816224"/>
            <a:ext cx="1067055" cy="1524000"/>
          </a:xfrm>
          <a:prstGeom prst="rect">
            <a:avLst/>
          </a:prstGeom>
        </p:spPr>
      </p:pic>
      <p:pic>
        <p:nvPicPr>
          <p:cNvPr id="9" name="Picture 8" descr="penny-game-thumb.jpg"/>
          <p:cNvPicPr>
            <a:picLocks noChangeAspect="1"/>
          </p:cNvPicPr>
          <p:nvPr/>
        </p:nvPicPr>
        <p:blipFill>
          <a:blip r:embed="rId7"/>
          <a:stretch>
            <a:fillRect/>
          </a:stretch>
        </p:blipFill>
        <p:spPr>
          <a:xfrm>
            <a:off x="3352800" y="3861048"/>
            <a:ext cx="1016000" cy="1434352"/>
          </a:xfrm>
          <a:prstGeom prst="rect">
            <a:avLst/>
          </a:prstGeom>
        </p:spPr>
      </p:pic>
      <p:pic>
        <p:nvPicPr>
          <p:cNvPr id="7" name="Picture 6" descr="a-to-z-school-fundraising.jpg"/>
          <p:cNvPicPr>
            <a:picLocks noChangeAspect="1"/>
          </p:cNvPicPr>
          <p:nvPr/>
        </p:nvPicPr>
        <p:blipFill>
          <a:blip r:embed="rId8"/>
          <a:stretch>
            <a:fillRect/>
          </a:stretch>
        </p:blipFill>
        <p:spPr>
          <a:xfrm>
            <a:off x="1905000" y="3816224"/>
            <a:ext cx="1079500" cy="1524000"/>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0863" y="3789040"/>
            <a:ext cx="1072173" cy="1524000"/>
          </a:xfrm>
          <a:prstGeom prst="rect">
            <a:avLst/>
          </a:prstGeom>
        </p:spPr>
      </p:pic>
      <p:sp>
        <p:nvSpPr>
          <p:cNvPr id="2" name="Content Placeholder"/>
          <p:cNvSpPr>
            <a:spLocks noGrp="1"/>
          </p:cNvSpPr>
          <p:nvPr>
            <p:ph sz="half" idx="2"/>
          </p:nvPr>
        </p:nvSpPr>
        <p:spPr/>
        <p:txBody>
          <a:bodyPr>
            <a:normAutofit/>
          </a:bodyPr>
          <a:lstStyle/>
          <a:p>
            <a:pPr marL="0" lvl="0" indent="0">
              <a:spcBef>
                <a:spcPts val="0"/>
              </a:spcBef>
              <a:buNone/>
            </a:pPr>
            <a:r>
              <a:rPr lang="en-GB" sz="2000" dirty="0">
                <a:solidFill>
                  <a:prstClr val="black"/>
                </a:solidFill>
                <a:latin typeface="Ubuntu Light" panose="020B0304030602030204" pitchFamily="34" charset="0"/>
                <a:cs typeface="Ubuntu"/>
              </a:rPr>
              <a:t>We have great materials to make your fundraising activities  a success</a:t>
            </a:r>
            <a:r>
              <a:rPr lang="en-GB" sz="1800" dirty="0">
                <a:solidFill>
                  <a:prstClr val="black"/>
                </a:solidFill>
                <a:latin typeface="Ubuntu Light" panose="020B0304030602030204" pitchFamily="34" charset="0"/>
                <a:cs typeface="Ubuntu"/>
              </a:rPr>
              <a:t>:</a:t>
            </a:r>
          </a:p>
          <a:p>
            <a:pPr marL="0" lvl="0" indent="0">
              <a:spcBef>
                <a:spcPts val="0"/>
              </a:spcBef>
              <a:buNone/>
            </a:pPr>
            <a:endParaRPr lang="en-GB" sz="1800" dirty="0">
              <a:solidFill>
                <a:prstClr val="black"/>
              </a:solidFill>
              <a:latin typeface="Ubuntu Light" panose="020B0304030602030204" pitchFamily="34" charset="0"/>
              <a:cs typeface="Ubuntu"/>
            </a:endParaRPr>
          </a:p>
          <a:p>
            <a:pPr marL="0" lvl="0" indent="0">
              <a:spcBef>
                <a:spcPts val="0"/>
              </a:spcBef>
              <a:buNone/>
            </a:pPr>
            <a:r>
              <a:rPr lang="en-GB" sz="1800" dirty="0">
                <a:solidFill>
                  <a:prstClr val="black"/>
                </a:solidFill>
                <a:latin typeface="Ubuntu Light" panose="020B0304030602030204" pitchFamily="34" charset="0"/>
                <a:cs typeface="Ubuntu"/>
              </a:rPr>
              <a:t>	A - Z School Fundraising Ideas	</a:t>
            </a:r>
            <a:r>
              <a:rPr lang="en-GB" sz="1800" dirty="0" smtClean="0">
                <a:solidFill>
                  <a:prstClr val="black"/>
                </a:solidFill>
                <a:latin typeface="Ubuntu Light" panose="020B0304030602030204" pitchFamily="34" charset="0"/>
                <a:cs typeface="Ubuntu"/>
              </a:rPr>
              <a:t>Sponsorship Forms</a:t>
            </a:r>
          </a:p>
          <a:p>
            <a:pPr marL="0" lvl="0" indent="0">
              <a:spcBef>
                <a:spcPts val="0"/>
              </a:spcBef>
              <a:buNone/>
            </a:pPr>
            <a:r>
              <a:rPr lang="en-GB" sz="1800" dirty="0" smtClean="0">
                <a:solidFill>
                  <a:prstClr val="black"/>
                </a:solidFill>
                <a:latin typeface="Ubuntu Light" panose="020B0304030602030204" pitchFamily="34" charset="0"/>
                <a:cs typeface="Ubuntu"/>
              </a:rPr>
              <a:t>	Penny Guessing Game		Fundraising Posters	Collection Boxes			Balloons</a:t>
            </a:r>
          </a:p>
          <a:p>
            <a:pPr marL="0" lvl="0" indent="0">
              <a:spcBef>
                <a:spcPts val="0"/>
              </a:spcBef>
              <a:buNone/>
            </a:pPr>
            <a:endParaRPr lang="en-GB" sz="1800" dirty="0">
              <a:solidFill>
                <a:prstClr val="black"/>
              </a:solidFill>
              <a:latin typeface="Ubuntu Light" panose="020B0304030602030204" pitchFamily="34" charset="0"/>
              <a:cs typeface="Ubuntu"/>
            </a:endParaRPr>
          </a:p>
          <a:p>
            <a:pPr marL="0" indent="0">
              <a:buNone/>
            </a:pPr>
            <a:endParaRPr lang="en-GB" dirty="0"/>
          </a:p>
        </p:txBody>
      </p:sp>
      <p:sp>
        <p:nvSpPr>
          <p:cNvPr id="3" name="Title"/>
          <p:cNvSpPr>
            <a:spLocks noGrp="1"/>
          </p:cNvSpPr>
          <p:nvPr>
            <p:ph type="title"/>
          </p:nvPr>
        </p:nvSpPr>
        <p:spPr/>
        <p:txBody>
          <a:bodyPr/>
          <a:lstStyle/>
          <a:p>
            <a:r>
              <a:rPr lang="en-GB" dirty="0"/>
              <a:t>Supporting your fundraising</a:t>
            </a:r>
          </a:p>
        </p:txBody>
      </p:sp>
    </p:spTree>
    <p:extLst>
      <p:ext uri="{BB962C8B-B14F-4D97-AF65-F5344CB8AC3E}">
        <p14:creationId xmlns:p14="http://schemas.microsoft.com/office/powerpoint/2010/main" val="36510451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randed Placehold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5"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pic>
        <p:nvPicPr>
          <p:cNvPr id="13" name="Picture 12" descr="build-africa-poster-thumb.jpg"/>
          <p:cNvPicPr>
            <a:picLocks noChangeAspect="1"/>
          </p:cNvPicPr>
          <p:nvPr/>
        </p:nvPicPr>
        <p:blipFill>
          <a:blip r:embed="rId4"/>
          <a:stretch>
            <a:fillRect/>
          </a:stretch>
        </p:blipFill>
        <p:spPr>
          <a:xfrm>
            <a:off x="7696200" y="4115576"/>
            <a:ext cx="1004186" cy="1417674"/>
          </a:xfrm>
          <a:prstGeom prst="rect">
            <a:avLst/>
          </a:prstGeom>
        </p:spPr>
      </p:pic>
      <p:pic>
        <p:nvPicPr>
          <p:cNvPr id="11" name="Picture 10" descr="target-poster.jpg"/>
          <p:cNvPicPr>
            <a:picLocks noChangeAspect="1"/>
          </p:cNvPicPr>
          <p:nvPr/>
        </p:nvPicPr>
        <p:blipFill>
          <a:blip r:embed="rId5"/>
          <a:stretch>
            <a:fillRect/>
          </a:stretch>
        </p:blipFill>
        <p:spPr>
          <a:xfrm>
            <a:off x="6269321" y="4176861"/>
            <a:ext cx="962344" cy="1358603"/>
          </a:xfrm>
          <a:prstGeom prst="rect">
            <a:avLst/>
          </a:prstGeom>
        </p:spPr>
      </p:pic>
      <p:pic>
        <p:nvPicPr>
          <p:cNvPr id="12" name="Picture 11" descr="sponsor-form-thumb.jpg"/>
          <p:cNvPicPr>
            <a:picLocks noChangeAspect="1"/>
          </p:cNvPicPr>
          <p:nvPr/>
        </p:nvPicPr>
        <p:blipFill>
          <a:blip r:embed="rId6"/>
          <a:stretch>
            <a:fillRect/>
          </a:stretch>
        </p:blipFill>
        <p:spPr>
          <a:xfrm>
            <a:off x="4800600" y="4115576"/>
            <a:ext cx="1004186" cy="1417674"/>
          </a:xfrm>
          <a:prstGeom prst="rect">
            <a:avLst/>
          </a:prstGeom>
        </p:spPr>
      </p:pic>
      <p:pic>
        <p:nvPicPr>
          <p:cNvPr id="10" name="Picture 9" descr="penny-game-thumb.jpg"/>
          <p:cNvPicPr>
            <a:picLocks noChangeAspect="1"/>
          </p:cNvPicPr>
          <p:nvPr/>
        </p:nvPicPr>
        <p:blipFill>
          <a:blip r:embed="rId7"/>
          <a:stretch>
            <a:fillRect/>
          </a:stretch>
        </p:blipFill>
        <p:spPr>
          <a:xfrm>
            <a:off x="3391343" y="4107237"/>
            <a:ext cx="1015999" cy="1434352"/>
          </a:xfrm>
          <a:prstGeom prst="rect">
            <a:avLst/>
          </a:prstGeom>
        </p:spPr>
      </p:pic>
      <p:pic>
        <p:nvPicPr>
          <p:cNvPr id="8" name="Picture 7" descr="a-to-z-school-fundraising.jpg"/>
          <p:cNvPicPr>
            <a:picLocks noChangeAspect="1"/>
          </p:cNvPicPr>
          <p:nvPr/>
        </p:nvPicPr>
        <p:blipFill>
          <a:blip r:embed="rId8"/>
          <a:stretch>
            <a:fillRect/>
          </a:stretch>
        </p:blipFill>
        <p:spPr>
          <a:xfrm>
            <a:off x="1943543" y="4062413"/>
            <a:ext cx="1079500" cy="1524000"/>
          </a:xfrm>
          <a:prstGeom prst="rect">
            <a:avLst/>
          </a:prstGeom>
        </p:spPr>
      </p:pic>
      <p:pic>
        <p:nvPicPr>
          <p:cNvPr id="9" name="Picture 8" descr="school-fundraising.jpg"/>
          <p:cNvPicPr>
            <a:picLocks noChangeAspect="1"/>
          </p:cNvPicPr>
          <p:nvPr/>
        </p:nvPicPr>
        <p:blipFill>
          <a:blip r:embed="rId9"/>
          <a:stretch>
            <a:fillRect/>
          </a:stretch>
        </p:blipFill>
        <p:spPr>
          <a:xfrm>
            <a:off x="495743" y="4062413"/>
            <a:ext cx="1079500" cy="1524000"/>
          </a:xfrm>
          <a:prstGeom prst="rect">
            <a:avLst/>
          </a:prstGeom>
        </p:spPr>
      </p:pic>
      <p:sp>
        <p:nvSpPr>
          <p:cNvPr id="2" name="Content Placeholder"/>
          <p:cNvSpPr>
            <a:spLocks noGrp="1"/>
          </p:cNvSpPr>
          <p:nvPr>
            <p:ph sz="half" idx="2"/>
          </p:nvPr>
        </p:nvSpPr>
        <p:spPr/>
        <p:txBody>
          <a:bodyPr>
            <a:normAutofit/>
          </a:bodyPr>
          <a:lstStyle/>
          <a:p>
            <a:pPr marL="0" lvl="0" indent="0">
              <a:spcBef>
                <a:spcPts val="0"/>
              </a:spcBef>
              <a:buNone/>
            </a:pPr>
            <a:endParaRPr lang="en-GB" sz="1800" dirty="0">
              <a:solidFill>
                <a:prstClr val="black"/>
              </a:solidFill>
              <a:latin typeface="Ubuntu Light" panose="020B0304030602030204" pitchFamily="34" charset="0"/>
              <a:cs typeface="Ubuntu"/>
            </a:endParaRPr>
          </a:p>
          <a:p>
            <a:pPr marL="0" lvl="0" indent="0">
              <a:spcBef>
                <a:spcPts val="0"/>
              </a:spcBef>
              <a:buNone/>
            </a:pPr>
            <a:r>
              <a:rPr lang="en-GB" sz="2000" dirty="0">
                <a:solidFill>
                  <a:prstClr val="black"/>
                </a:solidFill>
                <a:latin typeface="Ubuntu Light" panose="020B0304030602030204" pitchFamily="34" charset="0"/>
                <a:cs typeface="Ubuntu"/>
              </a:rPr>
              <a:t>And free curriculum-based resources to help teachers engage students and ensure they understand the cause they are </a:t>
            </a:r>
            <a:r>
              <a:rPr lang="en-GB" sz="2000" dirty="0" smtClean="0">
                <a:solidFill>
                  <a:prstClr val="black"/>
                </a:solidFill>
                <a:latin typeface="Ubuntu Light" panose="020B0304030602030204" pitchFamily="34" charset="0"/>
                <a:cs typeface="Ubuntu"/>
              </a:rPr>
              <a:t>supporting</a:t>
            </a:r>
          </a:p>
          <a:p>
            <a:pPr marL="0" lvl="0" indent="0">
              <a:spcBef>
                <a:spcPts val="0"/>
              </a:spcBef>
              <a:buNone/>
            </a:pPr>
            <a:endParaRPr lang="en-GB" sz="1800" dirty="0">
              <a:solidFill>
                <a:prstClr val="black"/>
              </a:solidFill>
              <a:latin typeface="Ubuntu Light" panose="020B0304030602030204" pitchFamily="34" charset="0"/>
              <a:cs typeface="Ubuntu"/>
            </a:endParaRPr>
          </a:p>
          <a:p>
            <a:pPr marL="0" lvl="0" indent="0">
              <a:spcBef>
                <a:spcPts val="0"/>
              </a:spcBef>
              <a:buNone/>
            </a:pPr>
            <a:r>
              <a:rPr lang="en-GB" sz="1800" dirty="0" smtClean="0">
                <a:solidFill>
                  <a:prstClr val="black"/>
                </a:solidFill>
                <a:latin typeface="Ubuntu Light" panose="020B0304030602030204" pitchFamily="34" charset="0"/>
                <a:cs typeface="Ubuntu"/>
              </a:rPr>
              <a:t>Map </a:t>
            </a:r>
            <a:r>
              <a:rPr lang="en-GB" sz="1800" dirty="0">
                <a:solidFill>
                  <a:prstClr val="black"/>
                </a:solidFill>
                <a:latin typeface="Ubuntu Light" panose="020B0304030602030204" pitchFamily="34" charset="0"/>
                <a:cs typeface="Ubuntu"/>
              </a:rPr>
              <a:t>of Africa Game			Primary Key Stage One</a:t>
            </a:r>
          </a:p>
          <a:p>
            <a:pPr marL="0" lvl="0" indent="0">
              <a:spcBef>
                <a:spcPts val="0"/>
              </a:spcBef>
              <a:buNone/>
            </a:pPr>
            <a:r>
              <a:rPr lang="en-GB" sz="1800" dirty="0" smtClean="0">
                <a:solidFill>
                  <a:prstClr val="black"/>
                </a:solidFill>
                <a:latin typeface="Ubuntu Light" panose="020B0304030602030204" pitchFamily="34" charset="0"/>
                <a:cs typeface="Ubuntu"/>
              </a:rPr>
              <a:t>Snakes </a:t>
            </a:r>
            <a:r>
              <a:rPr lang="en-GB" sz="1800" dirty="0">
                <a:solidFill>
                  <a:prstClr val="black"/>
                </a:solidFill>
                <a:latin typeface="Ubuntu Light" panose="020B0304030602030204" pitchFamily="34" charset="0"/>
                <a:cs typeface="Ubuntu"/>
              </a:rPr>
              <a:t>and Ladders Game		</a:t>
            </a:r>
            <a:r>
              <a:rPr lang="en-GB" sz="1800" dirty="0" smtClean="0">
                <a:solidFill>
                  <a:prstClr val="black"/>
                </a:solidFill>
                <a:latin typeface="Ubuntu Light" panose="020B0304030602030204" pitchFamily="34" charset="0"/>
                <a:cs typeface="Ubuntu"/>
              </a:rPr>
              <a:t>	Primary </a:t>
            </a:r>
            <a:r>
              <a:rPr lang="en-GB" sz="1800" dirty="0">
                <a:solidFill>
                  <a:prstClr val="black"/>
                </a:solidFill>
                <a:latin typeface="Ubuntu Light" panose="020B0304030602030204" pitchFamily="34" charset="0"/>
                <a:cs typeface="Ubuntu"/>
              </a:rPr>
              <a:t>Key Stage Two</a:t>
            </a:r>
          </a:p>
          <a:p>
            <a:pPr marL="0" lvl="0" indent="0">
              <a:spcBef>
                <a:spcPts val="0"/>
              </a:spcBef>
              <a:buNone/>
            </a:pPr>
            <a:r>
              <a:rPr lang="en-GB" sz="1800" dirty="0" smtClean="0">
                <a:solidFill>
                  <a:prstClr val="black"/>
                </a:solidFill>
                <a:latin typeface="Ubuntu Light" panose="020B0304030602030204" pitchFamily="34" charset="0"/>
                <a:cs typeface="Ubuntu"/>
              </a:rPr>
              <a:t>Spot </a:t>
            </a:r>
            <a:r>
              <a:rPr lang="en-GB" sz="1800" dirty="0">
                <a:solidFill>
                  <a:prstClr val="black"/>
                </a:solidFill>
                <a:latin typeface="Ubuntu Light" panose="020B0304030602030204" pitchFamily="34" charset="0"/>
                <a:cs typeface="Ubuntu"/>
              </a:rPr>
              <a:t>the Difference			Secondary Key Stage Three</a:t>
            </a:r>
          </a:p>
          <a:p>
            <a:pPr marL="0" indent="0">
              <a:buNone/>
            </a:pPr>
            <a:endParaRPr lang="en-GB" dirty="0"/>
          </a:p>
        </p:txBody>
      </p:sp>
      <p:sp>
        <p:nvSpPr>
          <p:cNvPr id="3" name="Title"/>
          <p:cNvSpPr>
            <a:spLocks noGrp="1"/>
          </p:cNvSpPr>
          <p:nvPr>
            <p:ph type="title"/>
          </p:nvPr>
        </p:nvSpPr>
        <p:spPr/>
        <p:txBody>
          <a:bodyPr/>
          <a:lstStyle/>
          <a:p>
            <a:r>
              <a:rPr lang="en-GB" dirty="0"/>
              <a:t>Supporting your fundraising</a:t>
            </a:r>
          </a:p>
        </p:txBody>
      </p:sp>
    </p:spTree>
    <p:extLst>
      <p:ext uri="{BB962C8B-B14F-4D97-AF65-F5344CB8AC3E}">
        <p14:creationId xmlns:p14="http://schemas.microsoft.com/office/powerpoint/2010/main" val="13958978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randed Placehold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14" name="Content Placeholder 2"/>
          <p:cNvSpPr txBox="1">
            <a:spLocks/>
          </p:cNvSpPr>
          <p:nvPr/>
        </p:nvSpPr>
        <p:spPr>
          <a:xfrm>
            <a:off x="529208" y="2135682"/>
            <a:ext cx="81591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b="1" dirty="0">
                <a:latin typeface="Ubuntu Light" panose="020B0304030602030204" pitchFamily="34" charset="0"/>
                <a:cs typeface="Ubuntu"/>
              </a:rPr>
              <a:t>£200 </a:t>
            </a:r>
            <a:r>
              <a:rPr lang="en-GB" sz="2000" dirty="0">
                <a:latin typeface="Ubuntu Light" panose="020B0304030602030204" pitchFamily="34" charset="0"/>
                <a:cs typeface="Ubuntu"/>
              </a:rPr>
              <a:t>could provide text books and learning resources, such as educational games and visual aids, for one </a:t>
            </a:r>
            <a:r>
              <a:rPr lang="en-GB" sz="2000" dirty="0" smtClean="0">
                <a:latin typeface="Ubuntu Light" panose="020B0304030602030204" pitchFamily="34" charset="0"/>
                <a:cs typeface="Ubuntu"/>
              </a:rPr>
              <a:t>class</a:t>
            </a:r>
          </a:p>
          <a:p>
            <a:r>
              <a:rPr lang="en-GB" sz="2000" b="1" dirty="0" smtClean="0">
                <a:latin typeface="Ubuntu Light" panose="020B0304030602030204" pitchFamily="34" charset="0"/>
                <a:cs typeface="Ubuntu"/>
              </a:rPr>
              <a:t>£500 </a:t>
            </a:r>
            <a:r>
              <a:rPr lang="en-GB" sz="2000" dirty="0">
                <a:latin typeface="Ubuntu Light" panose="020B0304030602030204" pitchFamily="34" charset="0"/>
                <a:cs typeface="Ubuntu"/>
              </a:rPr>
              <a:t>could provide a handwashing station, so children have a clean and hygienic place to wash their </a:t>
            </a:r>
            <a:r>
              <a:rPr lang="en-GB" sz="2000" dirty="0" smtClean="0">
                <a:latin typeface="Ubuntu Light" panose="020B0304030602030204" pitchFamily="34" charset="0"/>
                <a:cs typeface="Ubuntu"/>
              </a:rPr>
              <a:t>hands</a:t>
            </a:r>
          </a:p>
          <a:p>
            <a:r>
              <a:rPr lang="en-GB" sz="2000" b="1" dirty="0">
                <a:latin typeface="Ubuntu Light" panose="020B0304030602030204" pitchFamily="34" charset="0"/>
                <a:cs typeface="Ubuntu"/>
              </a:rPr>
              <a:t>£2,000 </a:t>
            </a:r>
            <a:r>
              <a:rPr lang="en-GB" sz="2000" dirty="0">
                <a:latin typeface="Ubuntu Light" panose="020B0304030602030204" pitchFamily="34" charset="0"/>
                <a:cs typeface="Ubuntu"/>
              </a:rPr>
              <a:t>could equip 100 parents, who may not have an education themselves, with practical skills to help their children learn at home</a:t>
            </a:r>
          </a:p>
          <a:p>
            <a:r>
              <a:rPr lang="en-GB" sz="2000" b="1" dirty="0" smtClean="0">
                <a:latin typeface="Ubuntu Light" panose="020B0304030602030204" pitchFamily="34" charset="0"/>
                <a:cs typeface="Ubuntu"/>
              </a:rPr>
              <a:t>£9,750 </a:t>
            </a:r>
            <a:r>
              <a:rPr lang="en-GB" sz="2000" dirty="0" smtClean="0">
                <a:latin typeface="Ubuntu Light" panose="020B0304030602030204" pitchFamily="34" charset="0"/>
                <a:cs typeface="Ubuntu"/>
              </a:rPr>
              <a:t>could </a:t>
            </a:r>
            <a:r>
              <a:rPr lang="en-GB" sz="2000" dirty="0">
                <a:latin typeface="Ubuntu Light" panose="020B0304030602030204" pitchFamily="34" charset="0"/>
                <a:cs typeface="Ubuntu"/>
              </a:rPr>
              <a:t>build a safe and hygienic toilet block with 8 latrines </a:t>
            </a:r>
            <a:endParaRPr lang="en-GB" sz="2000" dirty="0" smtClean="0">
              <a:latin typeface="Ubuntu Light" panose="020B0304030602030204" pitchFamily="34" charset="0"/>
              <a:cs typeface="Ubuntu"/>
            </a:endParaRPr>
          </a:p>
          <a:p>
            <a:r>
              <a:rPr lang="en-GB" sz="2000" b="1" dirty="0" smtClean="0">
                <a:latin typeface="Ubuntu Light" panose="020B0304030602030204" pitchFamily="34" charset="0"/>
                <a:cs typeface="Ubuntu"/>
              </a:rPr>
              <a:t>£11,700 </a:t>
            </a:r>
            <a:r>
              <a:rPr lang="en-GB" sz="2000" dirty="0">
                <a:latin typeface="Ubuntu Light" panose="020B0304030602030204" pitchFamily="34" charset="0"/>
                <a:cs typeface="Ubuntu"/>
              </a:rPr>
              <a:t>could pay for a new classroom block for one year group, providing a safe, reliable and accessible place for them to learn.</a:t>
            </a:r>
          </a:p>
        </p:txBody>
      </p:sp>
      <p:sp>
        <p:nvSpPr>
          <p:cNvPr id="2" name="Title 1"/>
          <p:cNvSpPr>
            <a:spLocks noGrp="1"/>
          </p:cNvSpPr>
          <p:nvPr>
            <p:ph type="title"/>
          </p:nvPr>
        </p:nvSpPr>
        <p:spPr>
          <a:xfrm>
            <a:off x="467544" y="58614"/>
            <a:ext cx="8229600" cy="922114"/>
          </a:xfrm>
        </p:spPr>
        <p:txBody>
          <a:bodyPr>
            <a:normAutofit/>
          </a:bodyPr>
          <a:lstStyle/>
          <a:p>
            <a:pPr algn="l"/>
            <a:r>
              <a:rPr lang="en-GB" sz="3500" dirty="0" smtClean="0">
                <a:solidFill>
                  <a:schemeClr val="bg1"/>
                </a:solidFill>
                <a:latin typeface="Libre Baskerville" panose="02000000000000000000" charset="0"/>
              </a:rPr>
              <a:t>Every pound makes a difference</a:t>
            </a:r>
            <a:endParaRPr lang="en-GB" sz="3500" dirty="0">
              <a:latin typeface="Libre Baskerville" panose="02000000000000000000" charset="0"/>
            </a:endParaRPr>
          </a:p>
        </p:txBody>
      </p:sp>
      <p:sp>
        <p:nvSpPr>
          <p:cNvPr id="11" name="Section Heading"/>
          <p:cNvSpPr txBox="1">
            <a:spLocks/>
          </p:cNvSpPr>
          <p:nvPr/>
        </p:nvSpPr>
        <p:spPr>
          <a:xfrm>
            <a:off x="468000" y="1602000"/>
            <a:ext cx="4032000" cy="460800"/>
          </a:xfrm>
          <a:prstGeom prst="rect">
            <a:avLst/>
          </a:prstGeom>
        </p:spPr>
        <p:txBody>
          <a:bodyPr vert="horz" lIns="91440" tIns="45720" rIns="91440" bIns="45720" rtlCol="0" anchor="ctr" anchorCtr="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smtClean="0">
                <a:solidFill>
                  <a:srgbClr val="FF4E00"/>
                </a:solidFill>
                <a:latin typeface="Ubuntu Light" panose="020B0304030602030204" pitchFamily="34" charset="0"/>
              </a:rPr>
              <a:t>What your cash could do</a:t>
            </a:r>
            <a:endParaRPr lang="en-GB" dirty="0">
              <a:solidFill>
                <a:srgbClr val="FF4E00"/>
              </a:solidFill>
              <a:latin typeface="Ubuntu Light" panose="020B0304030602030204" pitchFamily="34" charset="0"/>
            </a:endParaRPr>
          </a:p>
        </p:txBody>
      </p:sp>
    </p:spTree>
    <p:extLst>
      <p:ext uri="{BB962C8B-B14F-4D97-AF65-F5344CB8AC3E}">
        <p14:creationId xmlns:p14="http://schemas.microsoft.com/office/powerpoint/2010/main" val="4985896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ample.jpg"/>
          <p:cNvPicPr>
            <a:picLocks noChangeAspect="1"/>
          </p:cNvPicPr>
          <p:nvPr/>
        </p:nvPicPr>
        <p:blipFill>
          <a:blip r:embed="rId3"/>
          <a:stretch>
            <a:fillRect/>
          </a:stretch>
        </p:blipFill>
        <p:spPr>
          <a:xfrm>
            <a:off x="4573588" y="990600"/>
            <a:ext cx="4570410"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8"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latin typeface="Ubuntu Light" panose="020B0304030602030204" pitchFamily="34" charset="0"/>
                <a:cs typeface="Ubuntu"/>
              </a:rPr>
              <a:t>The more money you </a:t>
            </a:r>
            <a:r>
              <a:rPr lang="en-GB" sz="2000" dirty="0" smtClean="0">
                <a:latin typeface="Ubuntu Light" panose="020B0304030602030204" pitchFamily="34" charset="0"/>
                <a:cs typeface="Ubuntu"/>
              </a:rPr>
              <a:t>raise</a:t>
            </a:r>
            <a:br>
              <a:rPr lang="en-GB" sz="2000" dirty="0" smtClean="0">
                <a:latin typeface="Ubuntu Light" panose="020B0304030602030204" pitchFamily="34" charset="0"/>
                <a:cs typeface="Ubuntu"/>
              </a:rPr>
            </a:br>
            <a:r>
              <a:rPr lang="en-GB" sz="2000" dirty="0" smtClean="0">
                <a:latin typeface="Ubuntu Light" panose="020B0304030602030204" pitchFamily="34" charset="0"/>
                <a:cs typeface="Ubuntu"/>
              </a:rPr>
              <a:t>for </a:t>
            </a:r>
            <a:r>
              <a:rPr lang="en-GB" sz="2000" dirty="0">
                <a:latin typeface="Ubuntu Light" panose="020B0304030602030204" pitchFamily="34" charset="0"/>
                <a:cs typeface="Ubuntu"/>
              </a:rPr>
              <a:t>Build Africa the more people we are able to help.</a:t>
            </a:r>
          </a:p>
        </p:txBody>
      </p:sp>
      <p:sp>
        <p:nvSpPr>
          <p:cNvPr id="2" name="Title 1"/>
          <p:cNvSpPr>
            <a:spLocks noGrp="1"/>
          </p:cNvSpPr>
          <p:nvPr>
            <p:ph type="title"/>
          </p:nvPr>
        </p:nvSpPr>
        <p:spPr>
          <a:xfrm>
            <a:off x="467544" y="58614"/>
            <a:ext cx="8229600" cy="922114"/>
          </a:xfrm>
        </p:spPr>
        <p:txBody>
          <a:bodyPr>
            <a:normAutofit/>
          </a:bodyPr>
          <a:lstStyle/>
          <a:p>
            <a:pPr algn="l"/>
            <a:r>
              <a:rPr lang="en-GB" sz="3500" dirty="0" smtClean="0">
                <a:solidFill>
                  <a:schemeClr val="bg1"/>
                </a:solidFill>
                <a:latin typeface="Libre Baskerville" panose="02000000000000000000" charset="0"/>
              </a:rPr>
              <a:t>Every pound makes a difference</a:t>
            </a:r>
            <a:endParaRPr lang="en-GB" sz="3500" dirty="0">
              <a:latin typeface="Libre Baskerville" panose="02000000000000000000" charset="0"/>
            </a:endParaRPr>
          </a:p>
        </p:txBody>
      </p:sp>
    </p:spTree>
    <p:extLst>
      <p:ext uri="{BB962C8B-B14F-4D97-AF65-F5344CB8AC3E}">
        <p14:creationId xmlns:p14="http://schemas.microsoft.com/office/powerpoint/2010/main" val="10076412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PP4)"/>
          <p:cNvPicPr>
            <a:picLocks noGrp="1" noChangeAspect="1"/>
          </p:cNvPicPr>
          <p:nvPr>
            <p:ph type="pic" idx="13"/>
          </p:nvPr>
        </p:nvPicPr>
        <p:blipFill>
          <a:blip r:embed="rId3">
            <a:extLst>
              <a:ext uri="{28A0092B-C50C-407E-A947-70E740481C1C}">
                <a14:useLocalDpi xmlns:a14="http://schemas.microsoft.com/office/drawing/2010/main" val="0"/>
              </a:ext>
            </a:extLst>
          </a:blip>
          <a:stretch>
            <a:fillRect/>
          </a:stretch>
        </p:blipFill>
        <p:spPr>
          <a:xfrm>
            <a:off x="0" y="947712"/>
            <a:ext cx="4572000" cy="5218176"/>
          </a:xfrm>
        </p:spPr>
      </p:pic>
      <p:pic>
        <p:nvPicPr>
          <p:cNvPr id="6"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7"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5" name="Title"/>
          <p:cNvSpPr>
            <a:spLocks noGrp="1"/>
          </p:cNvSpPr>
          <p:nvPr>
            <p:ph type="title"/>
          </p:nvPr>
        </p:nvSpPr>
        <p:spPr/>
        <p:txBody>
          <a:bodyPr/>
          <a:lstStyle/>
          <a:p>
            <a:r>
              <a:rPr lang="en-GB" dirty="0" smtClean="0"/>
              <a:t>For more information</a:t>
            </a:r>
            <a:endParaRPr lang="en-GB" dirty="0"/>
          </a:p>
        </p:txBody>
      </p:sp>
      <p:sp>
        <p:nvSpPr>
          <p:cNvPr id="9" name="Rectangle 8"/>
          <p:cNvSpPr/>
          <p:nvPr/>
        </p:nvSpPr>
        <p:spPr>
          <a:xfrm>
            <a:off x="4932040" y="2136337"/>
            <a:ext cx="3888432" cy="2585323"/>
          </a:xfrm>
          <a:prstGeom prst="rect">
            <a:avLst/>
          </a:prstGeom>
        </p:spPr>
        <p:txBody>
          <a:bodyPr wrap="square">
            <a:spAutoFit/>
          </a:bodyPr>
          <a:lstStyle/>
          <a:p>
            <a:r>
              <a:rPr lang="en-GB" dirty="0">
                <a:latin typeface="Ubuntu Light" panose="020B0304030602030204" pitchFamily="34" charset="0"/>
                <a:cs typeface="Ubuntu"/>
              </a:rPr>
              <a:t>For more information about fundraising for a school in Africa please contact:</a:t>
            </a:r>
          </a:p>
          <a:p>
            <a:endParaRPr lang="en-GB" dirty="0">
              <a:latin typeface="Ubuntu Light" panose="020B0304030602030204" pitchFamily="34" charset="0"/>
              <a:cs typeface="Ubuntu"/>
            </a:endParaRPr>
          </a:p>
          <a:p>
            <a:r>
              <a:rPr lang="en-GB" b="1" dirty="0">
                <a:latin typeface="Ubuntu Light" panose="020B0304030602030204" pitchFamily="34" charset="0"/>
                <a:cs typeface="Ubuntu"/>
              </a:rPr>
              <a:t>Laura Perratt</a:t>
            </a:r>
          </a:p>
          <a:p>
            <a:r>
              <a:rPr lang="en-GB" dirty="0">
                <a:latin typeface="Ubuntu Light" panose="020B0304030602030204" pitchFamily="34" charset="0"/>
                <a:cs typeface="Ubuntu"/>
              </a:rPr>
              <a:t>on</a:t>
            </a:r>
          </a:p>
          <a:p>
            <a:r>
              <a:rPr lang="en-GB" b="1" dirty="0">
                <a:latin typeface="Ubuntu Light" panose="020B0304030602030204" pitchFamily="34" charset="0"/>
                <a:cs typeface="Ubuntu"/>
              </a:rPr>
              <a:t>01892 519 619</a:t>
            </a:r>
          </a:p>
          <a:p>
            <a:r>
              <a:rPr lang="en-GB" dirty="0">
                <a:latin typeface="Ubuntu Light" panose="020B0304030602030204" pitchFamily="34" charset="0"/>
                <a:cs typeface="Ubuntu"/>
              </a:rPr>
              <a:t>or email</a:t>
            </a:r>
          </a:p>
          <a:p>
            <a:r>
              <a:rPr lang="en-GB" b="1" dirty="0">
                <a:latin typeface="Ubuntu Light" panose="020B0304030602030204" pitchFamily="34" charset="0"/>
                <a:cs typeface="Ubuntu"/>
              </a:rPr>
              <a:t>schools@build-africa.org.uk</a:t>
            </a:r>
          </a:p>
        </p:txBody>
      </p:sp>
    </p:spTree>
    <p:extLst>
      <p:ext uri="{BB962C8B-B14F-4D97-AF65-F5344CB8AC3E}">
        <p14:creationId xmlns:p14="http://schemas.microsoft.com/office/powerpoint/2010/main" val="34354298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ank-you.jpg"/>
          <p:cNvPicPr>
            <a:picLocks noChangeAspect="1"/>
          </p:cNvPicPr>
          <p:nvPr/>
        </p:nvPicPr>
        <p:blipFill>
          <a:blip r:embed="rId3"/>
          <a:stretch>
            <a:fillRect/>
          </a:stretch>
        </p:blipFill>
        <p:spPr>
          <a:xfrm>
            <a:off x="0" y="0"/>
            <a:ext cx="9144000" cy="6858000"/>
          </a:xfrm>
          <a:prstGeom prst="rect">
            <a:avLst/>
          </a:prstGeom>
        </p:spPr>
      </p:pic>
      <p:pic>
        <p:nvPicPr>
          <p:cNvPr id="8"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2" name="Title 1"/>
          <p:cNvSpPr>
            <a:spLocks noGrp="1"/>
          </p:cNvSpPr>
          <p:nvPr>
            <p:ph type="title"/>
          </p:nvPr>
        </p:nvSpPr>
        <p:spPr>
          <a:xfrm>
            <a:off x="467544" y="58614"/>
            <a:ext cx="8229600" cy="922114"/>
          </a:xfrm>
        </p:spPr>
        <p:txBody>
          <a:bodyPr>
            <a:normAutofit/>
          </a:bodyPr>
          <a:lstStyle/>
          <a:p>
            <a:pPr algn="l"/>
            <a:r>
              <a:rPr lang="en-GB" sz="3500" dirty="0" smtClean="0">
                <a:solidFill>
                  <a:schemeClr val="bg1"/>
                </a:solidFill>
              </a:rPr>
              <a:t>Asante! Thank you!</a:t>
            </a:r>
            <a:endParaRPr lang="en-GB" sz="3500" dirty="0"/>
          </a:p>
        </p:txBody>
      </p:sp>
      <p:sp>
        <p:nvSpPr>
          <p:cNvPr id="7"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Tree>
    <p:extLst>
      <p:ext uri="{BB962C8B-B14F-4D97-AF65-F5344CB8AC3E}">
        <p14:creationId xmlns:p14="http://schemas.microsoft.com/office/powerpoint/2010/main" val="31980161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PP4)"/>
          <p:cNvPicPr>
            <a:picLocks noGrp="1" noChangeAspect="1"/>
          </p:cNvPicPr>
          <p:nvPr>
            <p:ph type="pic" idx="11"/>
          </p:nvPr>
        </p:nvPicPr>
        <p:blipFill>
          <a:blip r:embed="rId3">
            <a:extLst>
              <a:ext uri="{28A0092B-C50C-407E-A947-70E740481C1C}">
                <a14:useLocalDpi xmlns:a14="http://schemas.microsoft.com/office/drawing/2010/main" val="0"/>
              </a:ext>
            </a:extLst>
          </a:blip>
          <a:srcRect l="30" r="30"/>
          <a:stretch>
            <a:fillRect/>
          </a:stretch>
        </p:blipFill>
        <p:spPr/>
      </p:pic>
      <p:pic>
        <p:nvPicPr>
          <p:cNvPr id="6"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7"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3" name="Content Placeholder"/>
          <p:cNvSpPr>
            <a:spLocks noGrp="1"/>
          </p:cNvSpPr>
          <p:nvPr>
            <p:ph sz="half" idx="2"/>
          </p:nvPr>
        </p:nvSpPr>
        <p:spPr/>
        <p:txBody>
          <a:bodyPr>
            <a:normAutofit fontScale="85000" lnSpcReduction="20000"/>
          </a:bodyPr>
          <a:lstStyle/>
          <a:p>
            <a:pPr marL="0" indent="0">
              <a:buNone/>
            </a:pPr>
            <a:r>
              <a:rPr lang="en-GB" dirty="0"/>
              <a:t>Build Africa has one ultimate </a:t>
            </a:r>
            <a:r>
              <a:rPr lang="en-GB" dirty="0" smtClean="0"/>
              <a:t>goal – we want to see</a:t>
            </a:r>
            <a:r>
              <a:rPr lang="en-GB" dirty="0"/>
              <a:t> </a:t>
            </a:r>
            <a:r>
              <a:rPr lang="en-GB" b="1" dirty="0"/>
              <a:t>e</a:t>
            </a:r>
            <a:r>
              <a:rPr lang="en-GB" b="1" dirty="0" smtClean="0"/>
              <a:t>very </a:t>
            </a:r>
            <a:r>
              <a:rPr lang="en-GB" b="1" dirty="0"/>
              <a:t>child in </a:t>
            </a:r>
            <a:r>
              <a:rPr lang="en-GB" b="1" dirty="0" smtClean="0"/>
              <a:t>school, and every </a:t>
            </a:r>
            <a:r>
              <a:rPr lang="en-GB" b="1" dirty="0"/>
              <a:t>child </a:t>
            </a:r>
            <a:r>
              <a:rPr lang="en-GB" b="1" dirty="0" smtClean="0"/>
              <a:t>learning!</a:t>
            </a:r>
            <a:endParaRPr lang="en-GB" b="1" dirty="0"/>
          </a:p>
          <a:p>
            <a:pPr marL="0" indent="0">
              <a:buNone/>
            </a:pPr>
            <a:endParaRPr lang="en-GB" dirty="0"/>
          </a:p>
          <a:p>
            <a:pPr marL="0" indent="0">
              <a:buNone/>
            </a:pPr>
            <a:r>
              <a:rPr lang="en-GB" dirty="0" smtClean="0"/>
              <a:t>This goal is split in to three outcomes:</a:t>
            </a:r>
            <a:endParaRPr lang="en-GB" dirty="0"/>
          </a:p>
          <a:p>
            <a:pPr marL="0" indent="0">
              <a:buNone/>
            </a:pPr>
            <a:endParaRPr lang="en-GB" dirty="0"/>
          </a:p>
          <a:p>
            <a:r>
              <a:rPr lang="en-GB" dirty="0"/>
              <a:t>No child </a:t>
            </a:r>
            <a:r>
              <a:rPr lang="en-GB" dirty="0" smtClean="0"/>
              <a:t>is denied </a:t>
            </a:r>
            <a:r>
              <a:rPr lang="en-GB" dirty="0"/>
              <a:t>an education</a:t>
            </a:r>
          </a:p>
          <a:p>
            <a:r>
              <a:rPr lang="en-GB" dirty="0"/>
              <a:t>Every child in school gets the chance to learn</a:t>
            </a:r>
          </a:p>
          <a:p>
            <a:r>
              <a:rPr lang="en-GB" dirty="0"/>
              <a:t>Every child leaves school with the skills they need</a:t>
            </a:r>
          </a:p>
        </p:txBody>
      </p:sp>
      <p:sp>
        <p:nvSpPr>
          <p:cNvPr id="4" name="Section Heading"/>
          <p:cNvSpPr>
            <a:spLocks noGrp="1"/>
          </p:cNvSpPr>
          <p:nvPr>
            <p:ph type="body" idx="1"/>
          </p:nvPr>
        </p:nvSpPr>
        <p:spPr/>
        <p:txBody>
          <a:bodyPr/>
          <a:lstStyle/>
          <a:p>
            <a:r>
              <a:rPr lang="en-GB" dirty="0"/>
              <a:t>Our model</a:t>
            </a:r>
          </a:p>
        </p:txBody>
      </p:sp>
      <p:sp>
        <p:nvSpPr>
          <p:cNvPr id="5" name="Title"/>
          <p:cNvSpPr>
            <a:spLocks noGrp="1"/>
          </p:cNvSpPr>
          <p:nvPr>
            <p:ph type="title"/>
          </p:nvPr>
        </p:nvSpPr>
        <p:spPr/>
        <p:txBody>
          <a:bodyPr/>
          <a:lstStyle/>
          <a:p>
            <a:r>
              <a:rPr lang="en-GB" dirty="0"/>
              <a:t>The aims of our work</a:t>
            </a:r>
          </a:p>
        </p:txBody>
      </p:sp>
    </p:spTree>
    <p:extLst>
      <p:ext uri="{BB962C8B-B14F-4D97-AF65-F5344CB8AC3E}">
        <p14:creationId xmlns:p14="http://schemas.microsoft.com/office/powerpoint/2010/main" val="19809250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PP4)"/>
          <p:cNvPicPr>
            <a:picLocks noGrp="1" noChangeAspect="1"/>
          </p:cNvPicPr>
          <p:nvPr>
            <p:ph type="pic" idx="13"/>
          </p:nvPr>
        </p:nvPicPr>
        <p:blipFill>
          <a:blip r:embed="rId3">
            <a:extLst>
              <a:ext uri="{28A0092B-C50C-407E-A947-70E740481C1C}">
                <a14:useLocalDpi xmlns:a14="http://schemas.microsoft.com/office/drawing/2010/main" val="0"/>
              </a:ext>
            </a:extLst>
          </a:blip>
          <a:stretch>
            <a:fillRect/>
          </a:stretch>
        </p:blipFill>
        <p:spPr>
          <a:xfrm>
            <a:off x="0" y="947712"/>
            <a:ext cx="4572000" cy="5218176"/>
          </a:xfrm>
        </p:spPr>
      </p:pic>
      <p:pic>
        <p:nvPicPr>
          <p:cNvPr id="6"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7"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120" y="3645024"/>
            <a:ext cx="1932062" cy="2204865"/>
          </a:xfrm>
          <a:prstGeom prst="rect">
            <a:avLst/>
          </a:prstGeom>
        </p:spPr>
      </p:pic>
      <p:pic>
        <p:nvPicPr>
          <p:cNvPr id="2" name="Content Placeholder 1"/>
          <p:cNvPicPr>
            <a:picLocks noGrp="1" noChangeAspect="1"/>
          </p:cNvPicPr>
          <p:nvPr>
            <p:ph sz="half" idx="11"/>
          </p:nvPr>
        </p:nvPicPr>
        <p:blipFill>
          <a:blip r:embed="rId6" cstate="print">
            <a:extLst>
              <a:ext uri="{28A0092B-C50C-407E-A947-70E740481C1C}">
                <a14:useLocalDpi xmlns:a14="http://schemas.microsoft.com/office/drawing/2010/main" val="0"/>
              </a:ext>
            </a:extLst>
          </a:blip>
          <a:stretch>
            <a:fillRect/>
          </a:stretch>
        </p:blipFill>
        <p:spPr>
          <a:xfrm>
            <a:off x="5652120" y="1340767"/>
            <a:ext cx="1956056" cy="2232248"/>
          </a:xfrm>
        </p:spPr>
      </p:pic>
      <p:sp>
        <p:nvSpPr>
          <p:cNvPr id="5" name="Title"/>
          <p:cNvSpPr>
            <a:spLocks noGrp="1"/>
          </p:cNvSpPr>
          <p:nvPr>
            <p:ph type="title"/>
          </p:nvPr>
        </p:nvSpPr>
        <p:spPr/>
        <p:txBody>
          <a:bodyPr/>
          <a:lstStyle/>
          <a:p>
            <a:r>
              <a:rPr lang="en-GB" dirty="0" smtClean="0"/>
              <a:t>Where we work</a:t>
            </a:r>
            <a:endParaRPr lang="en-GB" dirty="0"/>
          </a:p>
        </p:txBody>
      </p:sp>
    </p:spTree>
    <p:extLst>
      <p:ext uri="{BB962C8B-B14F-4D97-AF65-F5344CB8AC3E}">
        <p14:creationId xmlns:p14="http://schemas.microsoft.com/office/powerpoint/2010/main" val="559637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xample.jpg"/>
          <p:cNvPicPr>
            <a:picLocks noChangeAspect="1"/>
          </p:cNvPicPr>
          <p:nvPr/>
        </p:nvPicPr>
        <p:blipFill>
          <a:blip r:embed="rId3"/>
          <a:stretch>
            <a:fillRect/>
          </a:stretch>
        </p:blipFill>
        <p:spPr>
          <a:xfrm>
            <a:off x="4573588" y="99060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312" y="1989137"/>
            <a:ext cx="3959671"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2000" dirty="0">
              <a:latin typeface="Ubuntu Light" panose="020B0304030602030204" pitchFamily="34" charset="0"/>
              <a:cs typeface="Ubuntu"/>
            </a:endParaRPr>
          </a:p>
          <a:p>
            <a:pPr marL="0" indent="0">
              <a:buNone/>
            </a:pPr>
            <a:r>
              <a:rPr lang="en-GB" sz="2000" dirty="0">
                <a:latin typeface="Ubuntu Light" panose="020B0304030602030204" pitchFamily="34" charset="0"/>
                <a:cs typeface="Ubuntu"/>
              </a:rPr>
              <a:t>To start with we are going to think about some of the differences between the UK and rural Kenya and </a:t>
            </a:r>
            <a:r>
              <a:rPr lang="en-GB" sz="2000" dirty="0" smtClean="0">
                <a:latin typeface="Ubuntu Light" panose="020B0304030602030204" pitchFamily="34" charset="0"/>
                <a:cs typeface="Ubuntu"/>
              </a:rPr>
              <a:t>Uganda</a:t>
            </a:r>
            <a:r>
              <a:rPr lang="en-GB" sz="2000" dirty="0">
                <a:latin typeface="Ubuntu Light" panose="020B0304030602030204" pitchFamily="34" charset="0"/>
                <a:cs typeface="Ubuntu"/>
              </a:rPr>
              <a:t>. </a:t>
            </a:r>
            <a:endParaRPr lang="en-GB" sz="2000" dirty="0" smtClean="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a:p>
            <a:pPr marL="0" indent="0">
              <a:buNone/>
            </a:pPr>
            <a:r>
              <a:rPr lang="en-GB" sz="2000" dirty="0" smtClean="0">
                <a:latin typeface="Ubuntu Light" panose="020B0304030602030204" pitchFamily="34" charset="0"/>
                <a:cs typeface="Ubuntu"/>
              </a:rPr>
              <a:t>What </a:t>
            </a:r>
            <a:r>
              <a:rPr lang="en-GB" sz="2000" dirty="0">
                <a:latin typeface="Ubuntu Light" panose="020B0304030602030204" pitchFamily="34" charset="0"/>
                <a:cs typeface="Ubuntu"/>
              </a:rPr>
              <a:t>challenges </a:t>
            </a:r>
            <a:r>
              <a:rPr lang="en-GB" sz="2000" dirty="0" smtClean="0">
                <a:latin typeface="Ubuntu Light" panose="020B0304030602030204" pitchFamily="34" charset="0"/>
                <a:cs typeface="Ubuntu"/>
              </a:rPr>
              <a:t>do people face</a:t>
            </a:r>
            <a:r>
              <a:rPr lang="en-GB" sz="2000" dirty="0">
                <a:latin typeface="Ubuntu Light" panose="020B0304030602030204" pitchFamily="34" charset="0"/>
                <a:cs typeface="Ubuntu"/>
              </a:rPr>
              <a:t>?</a:t>
            </a:r>
          </a:p>
          <a:p>
            <a:pPr marL="0" indent="0">
              <a:buNone/>
            </a:pPr>
            <a:endParaRPr lang="en-GB" sz="2000" dirty="0">
              <a:latin typeface="Ubuntu Light" panose="020B0304030602030204" pitchFamily="34" charset="0"/>
              <a:cs typeface="Ubuntu"/>
            </a:endParaRPr>
          </a:p>
        </p:txBody>
      </p:sp>
      <p:sp>
        <p:nvSpPr>
          <p:cNvPr id="12"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22876205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3588" y="990600"/>
            <a:ext cx="4570410"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313" y="1989137"/>
            <a:ext cx="3734619"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smtClean="0">
                <a:latin typeface="Ubuntu Light" panose="020B0304030602030204" pitchFamily="34" charset="0"/>
                <a:cs typeface="Ubuntu"/>
              </a:rPr>
              <a:t>Where do you live?</a:t>
            </a:r>
          </a:p>
          <a:p>
            <a:pPr marL="0" indent="0">
              <a:buNone/>
            </a:pPr>
            <a:endParaRPr lang="en-GB" sz="2000" dirty="0" smtClean="0">
              <a:latin typeface="Ubuntu Light" panose="020B0304030602030204" pitchFamily="34" charset="0"/>
              <a:cs typeface="Ubuntu"/>
            </a:endParaRPr>
          </a:p>
          <a:p>
            <a:pPr marL="0" indent="0">
              <a:buNone/>
            </a:pPr>
            <a:r>
              <a:rPr lang="en-GB" sz="2000" dirty="0" smtClean="0">
                <a:latin typeface="Ubuntu Light" panose="020B0304030602030204" pitchFamily="34" charset="0"/>
                <a:cs typeface="Ubuntu"/>
              </a:rPr>
              <a:t>What does your home look like?</a:t>
            </a:r>
            <a:endParaRPr lang="en-GB" sz="2000" dirty="0">
              <a:latin typeface="Ubuntu Light" panose="020B0304030602030204" pitchFamily="34" charset="0"/>
              <a:cs typeface="Ubuntu"/>
            </a:endParaRPr>
          </a:p>
        </p:txBody>
      </p:sp>
      <p:sp>
        <p:nvSpPr>
          <p:cNvPr id="12"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13407217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3590" y="1005061"/>
            <a:ext cx="4570410" cy="5005967"/>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68313" y="1989137"/>
            <a:ext cx="3734619" cy="3887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smtClean="0">
                <a:latin typeface="Ubuntu Light" panose="020B0304030602030204" pitchFamily="34" charset="0"/>
                <a:cs typeface="Ubuntu"/>
              </a:rPr>
              <a:t>Is your home very </a:t>
            </a:r>
            <a:r>
              <a:rPr lang="en-GB" sz="2000" dirty="0">
                <a:latin typeface="Ubuntu Light" panose="020B0304030602030204" pitchFamily="34" charset="0"/>
                <a:cs typeface="Ubuntu"/>
              </a:rPr>
              <a:t>different from a </a:t>
            </a:r>
            <a:r>
              <a:rPr lang="en-GB" sz="2000" dirty="0" smtClean="0">
                <a:latin typeface="Ubuntu Light" panose="020B0304030602030204" pitchFamily="34" charset="0"/>
                <a:cs typeface="Ubuntu"/>
              </a:rPr>
              <a:t>typical rural </a:t>
            </a:r>
            <a:r>
              <a:rPr lang="en-GB" sz="2000" dirty="0">
                <a:latin typeface="Ubuntu Light" panose="020B0304030602030204" pitchFamily="34" charset="0"/>
                <a:cs typeface="Ubuntu"/>
              </a:rPr>
              <a:t>home in </a:t>
            </a:r>
            <a:r>
              <a:rPr lang="en-GB" sz="2000" dirty="0" smtClean="0">
                <a:latin typeface="Ubuntu Light" panose="020B0304030602030204" pitchFamily="34" charset="0"/>
                <a:cs typeface="Ubuntu"/>
              </a:rPr>
              <a:t>Kenya?</a:t>
            </a:r>
            <a:endParaRPr lang="en-GB" sz="2000" dirty="0">
              <a:latin typeface="Ubuntu Light" panose="020B0304030602030204" pitchFamily="34" charset="0"/>
              <a:cs typeface="Ubuntu"/>
            </a:endParaRPr>
          </a:p>
        </p:txBody>
      </p:sp>
      <p:sp>
        <p:nvSpPr>
          <p:cNvPr id="9"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1182826881"/>
      </p:ext>
    </p:extLst>
  </p:cSld>
  <p:clrMapOvr>
    <a:masterClrMapping/>
  </p:clrMapOvr>
  <p:timing>
    <p:tnLst>
      <p:par>
        <p:cTn id="1" dur="indefinite" restart="never" nodeType="tmRoot"/>
      </p:par>
    </p:tnLst>
  </p:timing>
</p:sld>
</file>

<file path=ppt/theme/theme1.xml><?xml version="1.0" encoding="utf-8"?>
<a:theme xmlns:a="http://schemas.openxmlformats.org/drawingml/2006/main" name="BA Powerpoint Presentation Template Version 1 Nov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 Powerpoint Presentation Template Version 1">
  <a:themeElements>
    <a:clrScheme name="Build Africa colour palette">
      <a:dk1>
        <a:srgbClr val="000000"/>
      </a:dk1>
      <a:lt1>
        <a:srgbClr val="FFFFFF"/>
      </a:lt1>
      <a:dk2>
        <a:srgbClr val="373A36"/>
      </a:dk2>
      <a:lt2>
        <a:srgbClr val="F2F2F2"/>
      </a:lt2>
      <a:accent1>
        <a:srgbClr val="FF4E00"/>
      </a:accent1>
      <a:accent2>
        <a:srgbClr val="B42573"/>
      </a:accent2>
      <a:accent3>
        <a:srgbClr val="B5BE00"/>
      </a:accent3>
      <a:accent4>
        <a:srgbClr val="55C1E9"/>
      </a:accent4>
      <a:accent5>
        <a:srgbClr val="A12B2F"/>
      </a:accent5>
      <a:accent6>
        <a:srgbClr val="41693D"/>
      </a:accent6>
      <a:hlink>
        <a:srgbClr val="FF4E00"/>
      </a:hlink>
      <a:folHlink>
        <a:srgbClr val="FCDDD0"/>
      </a:folHlink>
    </a:clrScheme>
    <a:fontScheme name="Build Africa fonts">
      <a:majorFont>
        <a:latin typeface="Ubuntu Light"/>
        <a:ea typeface=""/>
        <a:cs typeface=""/>
      </a:majorFont>
      <a:minorFont>
        <a:latin typeface="Ubuntu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 Powerpoint Presentation Template Version 1 Nov2014.potx</Template>
  <TotalTime>11490</TotalTime>
  <Words>5664</Words>
  <Application>Microsoft Office PowerPoint</Application>
  <PresentationFormat>On-screen Show (4:3)</PresentationFormat>
  <Paragraphs>632</Paragraphs>
  <Slides>49</Slides>
  <Notes>49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49</vt:i4>
      </vt:variant>
    </vt:vector>
  </HeadingPairs>
  <TitlesOfParts>
    <vt:vector size="56" baseType="lpstr">
      <vt:lpstr>Arial</vt:lpstr>
      <vt:lpstr>Ubuntu</vt:lpstr>
      <vt:lpstr>Calibri</vt:lpstr>
      <vt:lpstr>Libre Baskerville</vt:lpstr>
      <vt:lpstr>Ubuntu Light</vt:lpstr>
      <vt:lpstr>BA Powerpoint Presentation Template Version 1 Nov2014</vt:lpstr>
      <vt:lpstr>BA Powerpoint Presentation Template Version 1</vt:lpstr>
      <vt:lpstr>Going to school in rural Africa</vt:lpstr>
      <vt:lpstr>Jambo!</vt:lpstr>
      <vt:lpstr>Who we are</vt:lpstr>
      <vt:lpstr>The aims of our work</vt:lpstr>
      <vt:lpstr>The aims of our work</vt:lpstr>
      <vt:lpstr>Where we work</vt:lpstr>
      <vt:lpstr>Compare UK and Kenya and Uganda</vt:lpstr>
      <vt:lpstr>Compare UK and Kenya and Uganda</vt:lpstr>
      <vt:lpstr>Compare UK and Kenya and Uganda</vt:lpstr>
      <vt:lpstr>Compare UK and Kenya and Uganda</vt:lpstr>
      <vt:lpstr>Compare UK and Kenya and Uganda</vt:lpstr>
      <vt:lpstr>Compare UK and Kenya and Uganda</vt:lpstr>
      <vt:lpstr>Compare UK and Kenya and Uganda</vt:lpstr>
      <vt:lpstr>Compare UK and Kenya and Uganda</vt:lpstr>
      <vt:lpstr>Compare UK and Kenya and Uganda</vt:lpstr>
      <vt:lpstr>Compare UK and Kenya and Uganda</vt:lpstr>
      <vt:lpstr>Compare UK and Kenya and Uganda</vt:lpstr>
      <vt:lpstr>Compare UK and Kenya and Uganda</vt:lpstr>
      <vt:lpstr>Compare UK and Kenya and Uganda</vt:lpstr>
      <vt:lpstr>Compare UK and Kenya and Uganda</vt:lpstr>
      <vt:lpstr>PowerPoint Presentation</vt:lpstr>
      <vt:lpstr>Compare UK and Kenya and Uganda</vt:lpstr>
      <vt:lpstr>Compare UK and Kenya and Uganda</vt:lpstr>
      <vt:lpstr>Compare UK and Kenya and Uganda</vt:lpstr>
      <vt:lpstr>Why is learning hard?</vt:lpstr>
      <vt:lpstr>Why is learning hard?</vt:lpstr>
      <vt:lpstr>Why is learning hard?</vt:lpstr>
      <vt:lpstr>Why is learning hard?</vt:lpstr>
      <vt:lpstr>Why is learning hard?</vt:lpstr>
      <vt:lpstr>Why is learning hard?</vt:lpstr>
      <vt:lpstr>Why is learning hard?</vt:lpstr>
      <vt:lpstr>How we can make a difference</vt:lpstr>
      <vt:lpstr>How we can make a difference</vt:lpstr>
      <vt:lpstr>How we can make a difference</vt:lpstr>
      <vt:lpstr>How we can make a difference</vt:lpstr>
      <vt:lpstr>How we can make a difference</vt:lpstr>
      <vt:lpstr>How we can make a difference</vt:lpstr>
      <vt:lpstr>How we can make a difference</vt:lpstr>
      <vt:lpstr>How we can make a difference</vt:lpstr>
      <vt:lpstr>You can help</vt:lpstr>
      <vt:lpstr>You can help</vt:lpstr>
      <vt:lpstr>You can help</vt:lpstr>
      <vt:lpstr>Build Africa can help you too!</vt:lpstr>
      <vt:lpstr>Supporting your fundraising</vt:lpstr>
      <vt:lpstr>Supporting your fundraising</vt:lpstr>
      <vt:lpstr>Every pound makes a difference</vt:lpstr>
      <vt:lpstr>Every pound makes a difference</vt:lpstr>
      <vt:lpstr>For more information</vt:lpstr>
      <vt:lpstr>Asante! 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Version one</dc:title>
  <dc:creator>Deirdre Bruce-Brand</dc:creator>
  <cp:lastModifiedBy>Deirdre Bruce-Brand</cp:lastModifiedBy>
  <cp:revision>330</cp:revision>
  <dcterms:created xsi:type="dcterms:W3CDTF">2016-01-01T19:21:54Z</dcterms:created>
  <dcterms:modified xsi:type="dcterms:W3CDTF">2018-05-30T12:05:23Z</dcterms:modified>
</cp:coreProperties>
</file>